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3" r:id="rId1"/>
  </p:sldMasterIdLst>
  <p:notesMasterIdLst>
    <p:notesMasterId r:id="rId39"/>
  </p:notesMasterIdLst>
  <p:sldIdLst>
    <p:sldId id="421" r:id="rId2"/>
    <p:sldId id="466" r:id="rId3"/>
    <p:sldId id="465" r:id="rId4"/>
    <p:sldId id="411" r:id="rId5"/>
    <p:sldId id="432" r:id="rId6"/>
    <p:sldId id="446" r:id="rId7"/>
    <p:sldId id="418" r:id="rId8"/>
    <p:sldId id="419" r:id="rId9"/>
    <p:sldId id="463" r:id="rId10"/>
    <p:sldId id="447" r:id="rId11"/>
    <p:sldId id="415" r:id="rId12"/>
    <p:sldId id="454" r:id="rId13"/>
    <p:sldId id="451" r:id="rId14"/>
    <p:sldId id="420" r:id="rId15"/>
    <p:sldId id="452" r:id="rId16"/>
    <p:sldId id="458" r:id="rId17"/>
    <p:sldId id="434" r:id="rId18"/>
    <p:sldId id="435" r:id="rId19"/>
    <p:sldId id="460" r:id="rId20"/>
    <p:sldId id="457" r:id="rId21"/>
    <p:sldId id="448" r:id="rId22"/>
    <p:sldId id="437" r:id="rId23"/>
    <p:sldId id="428" r:id="rId24"/>
    <p:sldId id="453" r:id="rId25"/>
    <p:sldId id="425" r:id="rId26"/>
    <p:sldId id="449" r:id="rId27"/>
    <p:sldId id="438" r:id="rId28"/>
    <p:sldId id="439" r:id="rId29"/>
    <p:sldId id="440" r:id="rId30"/>
    <p:sldId id="441" r:id="rId31"/>
    <p:sldId id="442" r:id="rId32"/>
    <p:sldId id="443" r:id="rId33"/>
    <p:sldId id="444" r:id="rId34"/>
    <p:sldId id="445" r:id="rId35"/>
    <p:sldId id="467" r:id="rId36"/>
    <p:sldId id="462" r:id="rId37"/>
    <p:sldId id="464" r:id="rId38"/>
  </p:sldIdLst>
  <p:sldSz cx="12192000" cy="6858000"/>
  <p:notesSz cx="7559675" cy="10691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4842"/>
    <a:srgbClr val="59194D"/>
    <a:srgbClr val="3F0134"/>
    <a:srgbClr val="4C0740"/>
    <a:srgbClr val="3B0115"/>
    <a:srgbClr val="2D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9" autoAdjust="0"/>
    <p:restoredTop sz="94660"/>
  </p:normalViewPr>
  <p:slideViewPr>
    <p:cSldViewPr snapToGrid="0" showGuides="1">
      <p:cViewPr varScale="1">
        <p:scale>
          <a:sx n="81" d="100"/>
          <a:sy n="81" d="100"/>
        </p:scale>
        <p:origin x="73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image" Target="../media/image3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image" Target="../media/image38.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3E6B1-A538-4B1D-82CB-7B70393D97C1}" type="doc">
      <dgm:prSet loTypeId="urn:microsoft.com/office/officeart/2005/8/layout/hierarchy5" loCatId="hierarchy" qsTypeId="urn:microsoft.com/office/officeart/2005/8/quickstyle/simple5" qsCatId="simple" csTypeId="urn:microsoft.com/office/officeart/2005/8/colors/colorful5" csCatId="colorful" phldr="1"/>
      <dgm:spPr/>
      <dgm:t>
        <a:bodyPr/>
        <a:lstStyle/>
        <a:p>
          <a:endParaRPr lang="zh-CN" altLang="en-US"/>
        </a:p>
      </dgm:t>
    </dgm:pt>
    <dgm:pt modelId="{ECA7E18E-628D-4F99-B4A4-18F311F715AB}">
      <dgm:prSet phldrT="[文字]"/>
      <dgm:spPr/>
      <dgm:t>
        <a:bodyPr/>
        <a:lstStyle/>
        <a:p>
          <a:r>
            <a:rPr lang="en-US" altLang="zh-CN" dirty="0"/>
            <a:t>docker</a:t>
          </a:r>
          <a:endParaRPr lang="zh-CN" altLang="en-US" dirty="0"/>
        </a:p>
      </dgm:t>
    </dgm:pt>
    <dgm:pt modelId="{641C0DD5-C8E1-4424-B0A5-A8F462C01AD0}" type="parTrans" cxnId="{257251B5-D5DC-4C24-AFFD-7B31AB8E7FB4}">
      <dgm:prSet/>
      <dgm:spPr/>
      <dgm:t>
        <a:bodyPr/>
        <a:lstStyle/>
        <a:p>
          <a:endParaRPr lang="zh-CN" altLang="en-US"/>
        </a:p>
      </dgm:t>
    </dgm:pt>
    <dgm:pt modelId="{406D9BEA-60D2-45D6-991E-1578753EAF97}" type="sibTrans" cxnId="{257251B5-D5DC-4C24-AFFD-7B31AB8E7FB4}">
      <dgm:prSet/>
      <dgm:spPr/>
      <dgm:t>
        <a:bodyPr/>
        <a:lstStyle/>
        <a:p>
          <a:endParaRPr lang="zh-CN" altLang="en-US"/>
        </a:p>
      </dgm:t>
    </dgm:pt>
    <dgm:pt modelId="{F63638BF-77DC-489D-8474-CE4534EFA6EE}">
      <dgm:prSet phldrT="[文字]"/>
      <dgm:spPr/>
      <dgm:t>
        <a:bodyPr/>
        <a:lstStyle/>
        <a:p>
          <a:r>
            <a:rPr lang="en-US" altLang="zh-CN" dirty="0"/>
            <a:t>Web service</a:t>
          </a:r>
          <a:endParaRPr lang="zh-CN" altLang="en-US" dirty="0"/>
        </a:p>
      </dgm:t>
    </dgm:pt>
    <dgm:pt modelId="{3B8EB914-A1FA-42EB-89EC-3F9D0FF2498D}" type="parTrans" cxnId="{8D4C0294-0983-47FB-A9A4-4902A1D65B32}">
      <dgm:prSet/>
      <dgm:spPr/>
      <dgm:t>
        <a:bodyPr/>
        <a:lstStyle/>
        <a:p>
          <a:endParaRPr lang="zh-CN" altLang="en-US"/>
        </a:p>
      </dgm:t>
    </dgm:pt>
    <dgm:pt modelId="{6ABB592D-4660-4D1E-BF2C-6A6855F0654D}" type="sibTrans" cxnId="{8D4C0294-0983-47FB-A9A4-4902A1D65B32}">
      <dgm:prSet/>
      <dgm:spPr/>
      <dgm:t>
        <a:bodyPr/>
        <a:lstStyle/>
        <a:p>
          <a:endParaRPr lang="zh-CN" altLang="en-US"/>
        </a:p>
      </dgm:t>
    </dgm:pt>
    <dgm:pt modelId="{012C32D3-CD65-4EDE-8639-562299AB90BB}">
      <dgm:prSet phldrT="[文字]"/>
      <dgm:spPr/>
      <dgm:t>
        <a:bodyPr/>
        <a:lstStyle/>
        <a:p>
          <a:r>
            <a:rPr lang="en-US" altLang="en-US" dirty="0"/>
            <a:t>Node.js</a:t>
          </a:r>
          <a:endParaRPr lang="zh-CN" altLang="en-US" dirty="0"/>
        </a:p>
      </dgm:t>
    </dgm:pt>
    <dgm:pt modelId="{E0C2C55B-3595-48C1-BB64-22BA10493A46}" type="parTrans" cxnId="{07DB62B3-B9DD-4280-829C-D904F39958E3}">
      <dgm:prSet/>
      <dgm:spPr/>
      <dgm:t>
        <a:bodyPr/>
        <a:lstStyle/>
        <a:p>
          <a:endParaRPr lang="zh-CN" altLang="en-US"/>
        </a:p>
      </dgm:t>
    </dgm:pt>
    <dgm:pt modelId="{5C130BF5-D068-418E-B04E-57B44AC25DB2}" type="sibTrans" cxnId="{07DB62B3-B9DD-4280-829C-D904F39958E3}">
      <dgm:prSet/>
      <dgm:spPr/>
      <dgm:t>
        <a:bodyPr/>
        <a:lstStyle/>
        <a:p>
          <a:endParaRPr lang="zh-CN" altLang="en-US"/>
        </a:p>
      </dgm:t>
    </dgm:pt>
    <dgm:pt modelId="{3B890BCE-9FD4-4AF2-857A-333982223D45}">
      <dgm:prSet phldrT="[文字]"/>
      <dgm:spPr/>
      <dgm:t>
        <a:bodyPr/>
        <a:lstStyle/>
        <a:p>
          <a:r>
            <a:rPr lang="en-US" altLang="zh-CN" dirty="0"/>
            <a:t>MySQL</a:t>
          </a:r>
          <a:endParaRPr lang="zh-CN" altLang="en-US" dirty="0"/>
        </a:p>
      </dgm:t>
    </dgm:pt>
    <dgm:pt modelId="{E4B8E28B-5C7B-4AD6-8C29-037637617871}" type="parTrans" cxnId="{8957367E-4BB7-4269-8D63-12A83C38318B}">
      <dgm:prSet/>
      <dgm:spPr/>
      <dgm:t>
        <a:bodyPr/>
        <a:lstStyle/>
        <a:p>
          <a:endParaRPr lang="zh-CN" altLang="en-US"/>
        </a:p>
      </dgm:t>
    </dgm:pt>
    <dgm:pt modelId="{383CCAFB-3124-4841-81F0-6890DCDA89CB}" type="sibTrans" cxnId="{8957367E-4BB7-4269-8D63-12A83C38318B}">
      <dgm:prSet/>
      <dgm:spPr/>
      <dgm:t>
        <a:bodyPr/>
        <a:lstStyle/>
        <a:p>
          <a:endParaRPr lang="zh-CN" altLang="en-US"/>
        </a:p>
      </dgm:t>
    </dgm:pt>
    <dgm:pt modelId="{9525FF80-9846-4C53-A9A4-85829841C2B5}">
      <dgm:prSet phldrT="[文字]"/>
      <dgm:spPr/>
      <dgm:t>
        <a:bodyPr/>
        <a:lstStyle/>
        <a:p>
          <a:r>
            <a:rPr lang="en-US" altLang="zh-CN" dirty="0"/>
            <a:t>Deep Learning</a:t>
          </a:r>
        </a:p>
        <a:p>
          <a:r>
            <a:rPr lang="en-US" altLang="zh-CN" dirty="0"/>
            <a:t>platform</a:t>
          </a:r>
          <a:endParaRPr lang="zh-CN" altLang="en-US" dirty="0"/>
        </a:p>
      </dgm:t>
    </dgm:pt>
    <dgm:pt modelId="{C384D561-D813-4A24-B152-8A73C2A4D0DE}" type="parTrans" cxnId="{D3A1FB09-BA84-4B67-8CC9-A2B2356687CC}">
      <dgm:prSet/>
      <dgm:spPr/>
      <dgm:t>
        <a:bodyPr/>
        <a:lstStyle/>
        <a:p>
          <a:endParaRPr lang="zh-CN" altLang="en-US"/>
        </a:p>
      </dgm:t>
    </dgm:pt>
    <dgm:pt modelId="{CC1B273E-CA2B-4685-A925-861323E3208B}" type="sibTrans" cxnId="{D3A1FB09-BA84-4B67-8CC9-A2B2356687CC}">
      <dgm:prSet/>
      <dgm:spPr/>
      <dgm:t>
        <a:bodyPr/>
        <a:lstStyle/>
        <a:p>
          <a:endParaRPr lang="zh-CN" altLang="en-US"/>
        </a:p>
      </dgm:t>
    </dgm:pt>
    <dgm:pt modelId="{649378F4-38BB-4666-8389-DECF6FDF92A4}">
      <dgm:prSet phldrT="[文字]"/>
      <dgm:spPr/>
      <dgm:t>
        <a:bodyPr/>
        <a:lstStyle/>
        <a:p>
          <a:r>
            <a:rPr lang="zh-CN" altLang="en-US" dirty="0"/>
            <a:t>分析和可视化</a:t>
          </a:r>
        </a:p>
      </dgm:t>
    </dgm:pt>
    <dgm:pt modelId="{0AA473D1-6960-4E45-9ED3-37B7B040E825}" type="parTrans" cxnId="{C96663B4-064A-402D-BB89-E3D5BBACD36C}">
      <dgm:prSet/>
      <dgm:spPr/>
      <dgm:t>
        <a:bodyPr/>
        <a:lstStyle/>
        <a:p>
          <a:endParaRPr lang="zh-CN" altLang="en-US"/>
        </a:p>
      </dgm:t>
    </dgm:pt>
    <dgm:pt modelId="{9CB85966-8BD0-4086-9759-A7434D5767BE}" type="sibTrans" cxnId="{C96663B4-064A-402D-BB89-E3D5BBACD36C}">
      <dgm:prSet/>
      <dgm:spPr/>
      <dgm:t>
        <a:bodyPr/>
        <a:lstStyle/>
        <a:p>
          <a:endParaRPr lang="zh-CN" altLang="en-US"/>
        </a:p>
      </dgm:t>
    </dgm:pt>
    <dgm:pt modelId="{0AA86420-3068-4D9A-B9AD-5D902975CF76}">
      <dgm:prSet phldrT="[文字]"/>
      <dgm:spPr/>
      <dgm:t>
        <a:bodyPr/>
        <a:lstStyle/>
        <a:p>
          <a:r>
            <a:rPr lang="zh-CN" altLang="en-US" dirty="0"/>
            <a:t>容器化部署</a:t>
          </a:r>
        </a:p>
      </dgm:t>
    </dgm:pt>
    <dgm:pt modelId="{96CEFA74-C94D-4FA5-AF22-526FDE49C384}" type="parTrans" cxnId="{A1D8854E-85C8-4BB4-BE0E-DDAA31FAB35B}">
      <dgm:prSet/>
      <dgm:spPr/>
      <dgm:t>
        <a:bodyPr/>
        <a:lstStyle/>
        <a:p>
          <a:endParaRPr lang="zh-CN" altLang="en-US"/>
        </a:p>
      </dgm:t>
    </dgm:pt>
    <dgm:pt modelId="{5BDDC9BE-C2A8-4B5D-80ED-5CF78E447CDF}" type="sibTrans" cxnId="{A1D8854E-85C8-4BB4-BE0E-DDAA31FAB35B}">
      <dgm:prSet/>
      <dgm:spPr/>
      <dgm:t>
        <a:bodyPr/>
        <a:lstStyle/>
        <a:p>
          <a:endParaRPr lang="zh-CN" altLang="en-US"/>
        </a:p>
      </dgm:t>
    </dgm:pt>
    <dgm:pt modelId="{601BDFA1-431E-406D-A4B7-B4954A92F93A}">
      <dgm:prSet phldrT="[文字]"/>
      <dgm:spPr/>
      <dgm:t>
        <a:bodyPr/>
        <a:lstStyle/>
        <a:p>
          <a:r>
            <a:rPr lang="en-US" altLang="zh-CN" dirty="0"/>
            <a:t>kernel</a:t>
          </a:r>
          <a:endParaRPr lang="zh-CN" altLang="en-US" dirty="0"/>
        </a:p>
      </dgm:t>
    </dgm:pt>
    <dgm:pt modelId="{748C2D81-9E26-4F5A-B1E4-8F9A674078FE}" type="parTrans" cxnId="{2ADE871B-FFCC-4E2B-8F00-5FD7282E40A1}">
      <dgm:prSet/>
      <dgm:spPr/>
      <dgm:t>
        <a:bodyPr/>
        <a:lstStyle/>
        <a:p>
          <a:endParaRPr lang="zh-CN" altLang="en-US"/>
        </a:p>
      </dgm:t>
    </dgm:pt>
    <dgm:pt modelId="{886DC95C-2392-4AD3-9C16-E9AC1C8E7421}" type="sibTrans" cxnId="{2ADE871B-FFCC-4E2B-8F00-5FD7282E40A1}">
      <dgm:prSet/>
      <dgm:spPr/>
      <dgm:t>
        <a:bodyPr/>
        <a:lstStyle/>
        <a:p>
          <a:endParaRPr lang="zh-CN" altLang="en-US"/>
        </a:p>
      </dgm:t>
    </dgm:pt>
    <dgm:pt modelId="{BE8263E8-A728-40F0-9D20-DC574153F319}">
      <dgm:prSet phldrT="[文字]" custT="1"/>
      <dgm:spPr/>
      <dgm:t>
        <a:bodyPr/>
        <a:lstStyle/>
        <a:p>
          <a:r>
            <a:rPr lang="en-US" altLang="zh-CN" sz="3200" dirty="0"/>
            <a:t>Main program </a:t>
          </a:r>
        </a:p>
      </dgm:t>
    </dgm:pt>
    <dgm:pt modelId="{9C51F0DB-4800-40B3-9AD8-4C9EDF70417B}" type="parTrans" cxnId="{25DD9CF8-F794-451E-80CA-F4206B8FAC5C}">
      <dgm:prSet/>
      <dgm:spPr/>
      <dgm:t>
        <a:bodyPr/>
        <a:lstStyle/>
        <a:p>
          <a:endParaRPr lang="zh-CN" altLang="en-US"/>
        </a:p>
      </dgm:t>
    </dgm:pt>
    <dgm:pt modelId="{8EAE52F2-F747-4A18-93BA-06B029C4E1CD}" type="sibTrans" cxnId="{25DD9CF8-F794-451E-80CA-F4206B8FAC5C}">
      <dgm:prSet/>
      <dgm:spPr/>
      <dgm:t>
        <a:bodyPr/>
        <a:lstStyle/>
        <a:p>
          <a:endParaRPr lang="zh-CN" altLang="en-US"/>
        </a:p>
      </dgm:t>
    </dgm:pt>
    <dgm:pt modelId="{61B6F469-9D4A-413F-A372-45F5DBA16C90}" type="pres">
      <dgm:prSet presAssocID="{B9D3E6B1-A538-4B1D-82CB-7B70393D97C1}" presName="mainComposite" presStyleCnt="0">
        <dgm:presLayoutVars>
          <dgm:chPref val="1"/>
          <dgm:dir/>
          <dgm:animOne val="branch"/>
          <dgm:animLvl val="lvl"/>
          <dgm:resizeHandles val="exact"/>
        </dgm:presLayoutVars>
      </dgm:prSet>
      <dgm:spPr/>
    </dgm:pt>
    <dgm:pt modelId="{AFC94343-5E66-4C0E-969E-C1DDA18C9D55}" type="pres">
      <dgm:prSet presAssocID="{B9D3E6B1-A538-4B1D-82CB-7B70393D97C1}" presName="hierFlow" presStyleCnt="0"/>
      <dgm:spPr/>
    </dgm:pt>
    <dgm:pt modelId="{015E2C94-74C0-46D4-8D1D-8F1FF67BD9AD}" type="pres">
      <dgm:prSet presAssocID="{B9D3E6B1-A538-4B1D-82CB-7B70393D97C1}" presName="firstBuf" presStyleCnt="0"/>
      <dgm:spPr/>
    </dgm:pt>
    <dgm:pt modelId="{509FBB74-D48C-4D3A-971B-98CBD9F07D11}" type="pres">
      <dgm:prSet presAssocID="{B9D3E6B1-A538-4B1D-82CB-7B70393D97C1}" presName="hierChild1" presStyleCnt="0">
        <dgm:presLayoutVars>
          <dgm:chPref val="1"/>
          <dgm:animOne val="branch"/>
          <dgm:animLvl val="lvl"/>
        </dgm:presLayoutVars>
      </dgm:prSet>
      <dgm:spPr/>
    </dgm:pt>
    <dgm:pt modelId="{113D9B5D-B53C-4DC7-B021-17B3FCF3D556}" type="pres">
      <dgm:prSet presAssocID="{ECA7E18E-628D-4F99-B4A4-18F311F715AB}" presName="Name17" presStyleCnt="0"/>
      <dgm:spPr/>
    </dgm:pt>
    <dgm:pt modelId="{C642FC2B-937E-4A7F-9A28-239BCA4D69C7}" type="pres">
      <dgm:prSet presAssocID="{ECA7E18E-628D-4F99-B4A4-18F311F715AB}" presName="level1Shape" presStyleLbl="node0" presStyleIdx="0" presStyleCnt="1">
        <dgm:presLayoutVars>
          <dgm:chPref val="3"/>
        </dgm:presLayoutVars>
      </dgm:prSet>
      <dgm:spPr/>
    </dgm:pt>
    <dgm:pt modelId="{F1F2CF47-4282-4F41-B67D-C561C16EEF5F}" type="pres">
      <dgm:prSet presAssocID="{ECA7E18E-628D-4F99-B4A4-18F311F715AB}" presName="hierChild2" presStyleCnt="0"/>
      <dgm:spPr/>
    </dgm:pt>
    <dgm:pt modelId="{21EB6DB6-6A78-429A-86CF-B17AE53CCCB3}" type="pres">
      <dgm:prSet presAssocID="{3B8EB914-A1FA-42EB-89EC-3F9D0FF2498D}" presName="Name25" presStyleLbl="parChTrans1D2" presStyleIdx="0" presStyleCnt="2"/>
      <dgm:spPr/>
    </dgm:pt>
    <dgm:pt modelId="{3558E98B-5180-4EBD-925A-500F7DBF97E6}" type="pres">
      <dgm:prSet presAssocID="{3B8EB914-A1FA-42EB-89EC-3F9D0FF2498D}" presName="connTx" presStyleLbl="parChTrans1D2" presStyleIdx="0" presStyleCnt="2"/>
      <dgm:spPr/>
    </dgm:pt>
    <dgm:pt modelId="{3B800459-A533-46CF-8D7F-F3B5C428CEDC}" type="pres">
      <dgm:prSet presAssocID="{F63638BF-77DC-489D-8474-CE4534EFA6EE}" presName="Name30" presStyleCnt="0"/>
      <dgm:spPr/>
    </dgm:pt>
    <dgm:pt modelId="{AF2458B0-CCF1-49F6-8360-EFA33B70AECF}" type="pres">
      <dgm:prSet presAssocID="{F63638BF-77DC-489D-8474-CE4534EFA6EE}" presName="level2Shape" presStyleLbl="node2" presStyleIdx="0" presStyleCnt="2"/>
      <dgm:spPr/>
    </dgm:pt>
    <dgm:pt modelId="{F629DF06-409C-4476-91F1-4AF4FAF7BB59}" type="pres">
      <dgm:prSet presAssocID="{F63638BF-77DC-489D-8474-CE4534EFA6EE}" presName="hierChild3" presStyleCnt="0"/>
      <dgm:spPr/>
    </dgm:pt>
    <dgm:pt modelId="{B62A63B0-34F2-4BD3-9C74-E85E505C1311}" type="pres">
      <dgm:prSet presAssocID="{E0C2C55B-3595-48C1-BB64-22BA10493A46}" presName="Name25" presStyleLbl="parChTrans1D3" presStyleIdx="0" presStyleCnt="3"/>
      <dgm:spPr/>
    </dgm:pt>
    <dgm:pt modelId="{13E27E7A-6342-4D15-90DE-42746E9172B8}" type="pres">
      <dgm:prSet presAssocID="{E0C2C55B-3595-48C1-BB64-22BA10493A46}" presName="connTx" presStyleLbl="parChTrans1D3" presStyleIdx="0" presStyleCnt="3"/>
      <dgm:spPr/>
    </dgm:pt>
    <dgm:pt modelId="{271F0827-4A05-41CA-AA18-DEF2B8DF339F}" type="pres">
      <dgm:prSet presAssocID="{012C32D3-CD65-4EDE-8639-562299AB90BB}" presName="Name30" presStyleCnt="0"/>
      <dgm:spPr/>
    </dgm:pt>
    <dgm:pt modelId="{46A1EE4F-21BF-495F-B46C-8D885E22BA54}" type="pres">
      <dgm:prSet presAssocID="{012C32D3-CD65-4EDE-8639-562299AB90BB}" presName="level2Shape" presStyleLbl="node3" presStyleIdx="0" presStyleCnt="3"/>
      <dgm:spPr/>
    </dgm:pt>
    <dgm:pt modelId="{1BD6BF3F-8A25-408D-9F10-6BE67F7C75F0}" type="pres">
      <dgm:prSet presAssocID="{012C32D3-CD65-4EDE-8639-562299AB90BB}" presName="hierChild3" presStyleCnt="0"/>
      <dgm:spPr/>
    </dgm:pt>
    <dgm:pt modelId="{B991E150-E3D6-4885-AAC2-52B63101AB4C}" type="pres">
      <dgm:prSet presAssocID="{E4B8E28B-5C7B-4AD6-8C29-037637617871}" presName="Name25" presStyleLbl="parChTrans1D3" presStyleIdx="1" presStyleCnt="3"/>
      <dgm:spPr/>
    </dgm:pt>
    <dgm:pt modelId="{1458E239-ECC0-4C22-B58C-05512B32F676}" type="pres">
      <dgm:prSet presAssocID="{E4B8E28B-5C7B-4AD6-8C29-037637617871}" presName="connTx" presStyleLbl="parChTrans1D3" presStyleIdx="1" presStyleCnt="3"/>
      <dgm:spPr/>
    </dgm:pt>
    <dgm:pt modelId="{4EC0455F-CDEE-4B1B-BDD2-9B105722582E}" type="pres">
      <dgm:prSet presAssocID="{3B890BCE-9FD4-4AF2-857A-333982223D45}" presName="Name30" presStyleCnt="0"/>
      <dgm:spPr/>
    </dgm:pt>
    <dgm:pt modelId="{BB7FFF1E-4D4E-41E0-A8C9-6A418F8A8D0C}" type="pres">
      <dgm:prSet presAssocID="{3B890BCE-9FD4-4AF2-857A-333982223D45}" presName="level2Shape" presStyleLbl="node3" presStyleIdx="1" presStyleCnt="3"/>
      <dgm:spPr/>
    </dgm:pt>
    <dgm:pt modelId="{F3C41636-48D3-4805-99E2-5095F7F56CDF}" type="pres">
      <dgm:prSet presAssocID="{3B890BCE-9FD4-4AF2-857A-333982223D45}" presName="hierChild3" presStyleCnt="0"/>
      <dgm:spPr/>
    </dgm:pt>
    <dgm:pt modelId="{5F49877C-FB42-4FCB-B1AA-CBC962FA4257}" type="pres">
      <dgm:prSet presAssocID="{C384D561-D813-4A24-B152-8A73C2A4D0DE}" presName="Name25" presStyleLbl="parChTrans1D2" presStyleIdx="1" presStyleCnt="2"/>
      <dgm:spPr/>
    </dgm:pt>
    <dgm:pt modelId="{48D48CD5-20D0-4C54-9461-4FEBB9DBC019}" type="pres">
      <dgm:prSet presAssocID="{C384D561-D813-4A24-B152-8A73C2A4D0DE}" presName="connTx" presStyleLbl="parChTrans1D2" presStyleIdx="1" presStyleCnt="2"/>
      <dgm:spPr/>
    </dgm:pt>
    <dgm:pt modelId="{6DC4EA1F-1C4A-454B-8424-D877CA93E97A}" type="pres">
      <dgm:prSet presAssocID="{9525FF80-9846-4C53-A9A4-85829841C2B5}" presName="Name30" presStyleCnt="0"/>
      <dgm:spPr/>
    </dgm:pt>
    <dgm:pt modelId="{67C45874-F030-41D4-9990-639C69CD2EB3}" type="pres">
      <dgm:prSet presAssocID="{9525FF80-9846-4C53-A9A4-85829841C2B5}" presName="level2Shape" presStyleLbl="node2" presStyleIdx="1" presStyleCnt="2"/>
      <dgm:spPr/>
    </dgm:pt>
    <dgm:pt modelId="{76F22104-E763-42CB-A325-8414F8D37369}" type="pres">
      <dgm:prSet presAssocID="{9525FF80-9846-4C53-A9A4-85829841C2B5}" presName="hierChild3" presStyleCnt="0"/>
      <dgm:spPr/>
    </dgm:pt>
    <dgm:pt modelId="{919D3DAF-6A56-4E3A-9B48-EE534EF6202A}" type="pres">
      <dgm:prSet presAssocID="{0AA473D1-6960-4E45-9ED3-37B7B040E825}" presName="Name25" presStyleLbl="parChTrans1D3" presStyleIdx="2" presStyleCnt="3"/>
      <dgm:spPr/>
    </dgm:pt>
    <dgm:pt modelId="{AC713203-AF66-4CBF-823A-B037CD55A6B8}" type="pres">
      <dgm:prSet presAssocID="{0AA473D1-6960-4E45-9ED3-37B7B040E825}" presName="connTx" presStyleLbl="parChTrans1D3" presStyleIdx="2" presStyleCnt="3"/>
      <dgm:spPr/>
    </dgm:pt>
    <dgm:pt modelId="{8EADCFD3-7EB2-42A6-A4C4-2962617A6662}" type="pres">
      <dgm:prSet presAssocID="{649378F4-38BB-4666-8389-DECF6FDF92A4}" presName="Name30" presStyleCnt="0"/>
      <dgm:spPr/>
    </dgm:pt>
    <dgm:pt modelId="{A2D758EC-AD6F-43D3-8831-58179F7FA783}" type="pres">
      <dgm:prSet presAssocID="{649378F4-38BB-4666-8389-DECF6FDF92A4}" presName="level2Shape" presStyleLbl="node3" presStyleIdx="2" presStyleCnt="3"/>
      <dgm:spPr/>
    </dgm:pt>
    <dgm:pt modelId="{7D19995A-2834-47A3-B794-10A0E8743D26}" type="pres">
      <dgm:prSet presAssocID="{649378F4-38BB-4666-8389-DECF6FDF92A4}" presName="hierChild3" presStyleCnt="0"/>
      <dgm:spPr/>
    </dgm:pt>
    <dgm:pt modelId="{EC3F2F53-8EC4-4814-83FE-C527864E4D21}" type="pres">
      <dgm:prSet presAssocID="{B9D3E6B1-A538-4B1D-82CB-7B70393D97C1}" presName="bgShapesFlow" presStyleCnt="0"/>
      <dgm:spPr/>
    </dgm:pt>
    <dgm:pt modelId="{5D327E57-3FCE-4AEE-9EB0-ABBB0ED06DB2}" type="pres">
      <dgm:prSet presAssocID="{0AA86420-3068-4D9A-B9AD-5D902975CF76}" presName="rectComp" presStyleCnt="0"/>
      <dgm:spPr/>
    </dgm:pt>
    <dgm:pt modelId="{93AEB794-1B66-42E2-9ABF-FCF4F9E6F34F}" type="pres">
      <dgm:prSet presAssocID="{0AA86420-3068-4D9A-B9AD-5D902975CF76}" presName="bgRect" presStyleLbl="bgShp" presStyleIdx="0" presStyleCnt="3"/>
      <dgm:spPr/>
    </dgm:pt>
    <dgm:pt modelId="{A7408E54-FE5E-4915-A658-ABB9BD48111C}" type="pres">
      <dgm:prSet presAssocID="{0AA86420-3068-4D9A-B9AD-5D902975CF76}" presName="bgRectTx" presStyleLbl="bgShp" presStyleIdx="0" presStyleCnt="3">
        <dgm:presLayoutVars>
          <dgm:bulletEnabled val="1"/>
        </dgm:presLayoutVars>
      </dgm:prSet>
      <dgm:spPr/>
    </dgm:pt>
    <dgm:pt modelId="{1C715BC7-7FC9-4F39-84F9-8F6074E0ECF6}" type="pres">
      <dgm:prSet presAssocID="{0AA86420-3068-4D9A-B9AD-5D902975CF76}" presName="spComp" presStyleCnt="0"/>
      <dgm:spPr/>
    </dgm:pt>
    <dgm:pt modelId="{AB84EB71-4F8C-4700-B26E-A44F78A216F1}" type="pres">
      <dgm:prSet presAssocID="{0AA86420-3068-4D9A-B9AD-5D902975CF76}" presName="hSp" presStyleCnt="0"/>
      <dgm:spPr/>
    </dgm:pt>
    <dgm:pt modelId="{2991B29D-6A11-43BA-BC05-E848A8DA90B9}" type="pres">
      <dgm:prSet presAssocID="{601BDFA1-431E-406D-A4B7-B4954A92F93A}" presName="rectComp" presStyleCnt="0"/>
      <dgm:spPr/>
    </dgm:pt>
    <dgm:pt modelId="{AFA3EB1F-B662-4851-A472-713EF64AF879}" type="pres">
      <dgm:prSet presAssocID="{601BDFA1-431E-406D-A4B7-B4954A92F93A}" presName="bgRect" presStyleLbl="bgShp" presStyleIdx="1" presStyleCnt="3"/>
      <dgm:spPr/>
    </dgm:pt>
    <dgm:pt modelId="{96B65A83-0094-410E-AC48-719505D61673}" type="pres">
      <dgm:prSet presAssocID="{601BDFA1-431E-406D-A4B7-B4954A92F93A}" presName="bgRectTx" presStyleLbl="bgShp" presStyleIdx="1" presStyleCnt="3">
        <dgm:presLayoutVars>
          <dgm:bulletEnabled val="1"/>
        </dgm:presLayoutVars>
      </dgm:prSet>
      <dgm:spPr/>
    </dgm:pt>
    <dgm:pt modelId="{C7378880-C99F-4580-9A29-B98CD5632A8D}" type="pres">
      <dgm:prSet presAssocID="{601BDFA1-431E-406D-A4B7-B4954A92F93A}" presName="spComp" presStyleCnt="0"/>
      <dgm:spPr/>
    </dgm:pt>
    <dgm:pt modelId="{D6429C30-C77B-4A77-BA4D-6AA448163B9E}" type="pres">
      <dgm:prSet presAssocID="{601BDFA1-431E-406D-A4B7-B4954A92F93A}" presName="hSp" presStyleCnt="0"/>
      <dgm:spPr/>
    </dgm:pt>
    <dgm:pt modelId="{D8C71E90-1EA6-4BEC-AC24-F18FB53EB66A}" type="pres">
      <dgm:prSet presAssocID="{BE8263E8-A728-40F0-9D20-DC574153F319}" presName="rectComp" presStyleCnt="0"/>
      <dgm:spPr/>
    </dgm:pt>
    <dgm:pt modelId="{180DC395-204E-4538-8169-3DB18A0B91E4}" type="pres">
      <dgm:prSet presAssocID="{BE8263E8-A728-40F0-9D20-DC574153F319}" presName="bgRect" presStyleLbl="bgShp" presStyleIdx="2" presStyleCnt="3"/>
      <dgm:spPr/>
    </dgm:pt>
    <dgm:pt modelId="{D9AFC2EE-AD03-4E2C-9319-2934C21FA38C}" type="pres">
      <dgm:prSet presAssocID="{BE8263E8-A728-40F0-9D20-DC574153F319}" presName="bgRectTx" presStyleLbl="bgShp" presStyleIdx="2" presStyleCnt="3">
        <dgm:presLayoutVars>
          <dgm:bulletEnabled val="1"/>
        </dgm:presLayoutVars>
      </dgm:prSet>
      <dgm:spPr/>
    </dgm:pt>
  </dgm:ptLst>
  <dgm:cxnLst>
    <dgm:cxn modelId="{E9A04E01-A732-40BF-A576-12DB18D65095}" type="presOf" srcId="{601BDFA1-431E-406D-A4B7-B4954A92F93A}" destId="{96B65A83-0094-410E-AC48-719505D61673}" srcOrd="1" destOrd="0" presId="urn:microsoft.com/office/officeart/2005/8/layout/hierarchy5"/>
    <dgm:cxn modelId="{D3A1FB09-BA84-4B67-8CC9-A2B2356687CC}" srcId="{ECA7E18E-628D-4F99-B4A4-18F311F715AB}" destId="{9525FF80-9846-4C53-A9A4-85829841C2B5}" srcOrd="1" destOrd="0" parTransId="{C384D561-D813-4A24-B152-8A73C2A4D0DE}" sibTransId="{CC1B273E-CA2B-4685-A925-861323E3208B}"/>
    <dgm:cxn modelId="{2ADE871B-FFCC-4E2B-8F00-5FD7282E40A1}" srcId="{B9D3E6B1-A538-4B1D-82CB-7B70393D97C1}" destId="{601BDFA1-431E-406D-A4B7-B4954A92F93A}" srcOrd="2" destOrd="0" parTransId="{748C2D81-9E26-4F5A-B1E4-8F9A674078FE}" sibTransId="{886DC95C-2392-4AD3-9C16-E9AC1C8E7421}"/>
    <dgm:cxn modelId="{365F4D20-A8A6-4ACC-B37B-482378BC798C}" type="presOf" srcId="{E0C2C55B-3595-48C1-BB64-22BA10493A46}" destId="{B62A63B0-34F2-4BD3-9C74-E85E505C1311}" srcOrd="0" destOrd="0" presId="urn:microsoft.com/office/officeart/2005/8/layout/hierarchy5"/>
    <dgm:cxn modelId="{A3D43422-692A-434C-87F2-51524E397D53}" type="presOf" srcId="{3B8EB914-A1FA-42EB-89EC-3F9D0FF2498D}" destId="{21EB6DB6-6A78-429A-86CF-B17AE53CCCB3}" srcOrd="0" destOrd="0" presId="urn:microsoft.com/office/officeart/2005/8/layout/hierarchy5"/>
    <dgm:cxn modelId="{8CB6922D-A00A-4500-925F-E30CF662C6CA}" type="presOf" srcId="{601BDFA1-431E-406D-A4B7-B4954A92F93A}" destId="{AFA3EB1F-B662-4851-A472-713EF64AF879}" srcOrd="0" destOrd="0" presId="urn:microsoft.com/office/officeart/2005/8/layout/hierarchy5"/>
    <dgm:cxn modelId="{934DA037-D421-497B-AA1D-EA92BC0757AC}" type="presOf" srcId="{E0C2C55B-3595-48C1-BB64-22BA10493A46}" destId="{13E27E7A-6342-4D15-90DE-42746E9172B8}" srcOrd="1" destOrd="0" presId="urn:microsoft.com/office/officeart/2005/8/layout/hierarchy5"/>
    <dgm:cxn modelId="{21B0723E-A2DD-4A20-A241-770878C025E9}" type="presOf" srcId="{C384D561-D813-4A24-B152-8A73C2A4D0DE}" destId="{48D48CD5-20D0-4C54-9461-4FEBB9DBC019}" srcOrd="1" destOrd="0" presId="urn:microsoft.com/office/officeart/2005/8/layout/hierarchy5"/>
    <dgm:cxn modelId="{43F2B85B-4769-455D-82D4-8A212C32BB71}" type="presOf" srcId="{ECA7E18E-628D-4F99-B4A4-18F311F715AB}" destId="{C642FC2B-937E-4A7F-9A28-239BCA4D69C7}" srcOrd="0" destOrd="0" presId="urn:microsoft.com/office/officeart/2005/8/layout/hierarchy5"/>
    <dgm:cxn modelId="{F6AD7264-3864-449B-8186-B3F28D11004C}" type="presOf" srcId="{B9D3E6B1-A538-4B1D-82CB-7B70393D97C1}" destId="{61B6F469-9D4A-413F-A372-45F5DBA16C90}" srcOrd="0" destOrd="0" presId="urn:microsoft.com/office/officeart/2005/8/layout/hierarchy5"/>
    <dgm:cxn modelId="{4C9E136D-90F2-4637-BAEF-0046A57D8A27}" type="presOf" srcId="{012C32D3-CD65-4EDE-8639-562299AB90BB}" destId="{46A1EE4F-21BF-495F-B46C-8D885E22BA54}" srcOrd="0" destOrd="0" presId="urn:microsoft.com/office/officeart/2005/8/layout/hierarchy5"/>
    <dgm:cxn modelId="{A1D8854E-85C8-4BB4-BE0E-DDAA31FAB35B}" srcId="{B9D3E6B1-A538-4B1D-82CB-7B70393D97C1}" destId="{0AA86420-3068-4D9A-B9AD-5D902975CF76}" srcOrd="1" destOrd="0" parTransId="{96CEFA74-C94D-4FA5-AF22-526FDE49C384}" sibTransId="{5BDDC9BE-C2A8-4B5D-80ED-5CF78E447CDF}"/>
    <dgm:cxn modelId="{1A2A4450-5C6E-463F-ABDC-22929CA6AA16}" type="presOf" srcId="{3B890BCE-9FD4-4AF2-857A-333982223D45}" destId="{BB7FFF1E-4D4E-41E0-A8C9-6A418F8A8D0C}" srcOrd="0" destOrd="0" presId="urn:microsoft.com/office/officeart/2005/8/layout/hierarchy5"/>
    <dgm:cxn modelId="{0D3B4173-62F8-4EE9-8115-C999825DA36F}" type="presOf" srcId="{3B8EB914-A1FA-42EB-89EC-3F9D0FF2498D}" destId="{3558E98B-5180-4EBD-925A-500F7DBF97E6}" srcOrd="1" destOrd="0" presId="urn:microsoft.com/office/officeart/2005/8/layout/hierarchy5"/>
    <dgm:cxn modelId="{56B98953-F928-4E2E-A630-FAEBCC0BB04D}" type="presOf" srcId="{0AA473D1-6960-4E45-9ED3-37B7B040E825}" destId="{919D3DAF-6A56-4E3A-9B48-EE534EF6202A}" srcOrd="0" destOrd="0" presId="urn:microsoft.com/office/officeart/2005/8/layout/hierarchy5"/>
    <dgm:cxn modelId="{55B67078-9B49-4C7A-8B7A-472E3E3F4597}" type="presOf" srcId="{649378F4-38BB-4666-8389-DECF6FDF92A4}" destId="{A2D758EC-AD6F-43D3-8831-58179F7FA783}" srcOrd="0" destOrd="0" presId="urn:microsoft.com/office/officeart/2005/8/layout/hierarchy5"/>
    <dgm:cxn modelId="{FBEB225A-6E15-49E2-AD70-293CA921B0C2}" type="presOf" srcId="{0AA86420-3068-4D9A-B9AD-5D902975CF76}" destId="{93AEB794-1B66-42E2-9ABF-FCF4F9E6F34F}" srcOrd="0" destOrd="0" presId="urn:microsoft.com/office/officeart/2005/8/layout/hierarchy5"/>
    <dgm:cxn modelId="{8957367E-4BB7-4269-8D63-12A83C38318B}" srcId="{F63638BF-77DC-489D-8474-CE4534EFA6EE}" destId="{3B890BCE-9FD4-4AF2-857A-333982223D45}" srcOrd="1" destOrd="0" parTransId="{E4B8E28B-5C7B-4AD6-8C29-037637617871}" sibTransId="{383CCAFB-3124-4841-81F0-6890DCDA89CB}"/>
    <dgm:cxn modelId="{8A73347F-E93A-446A-87FD-63CE2F3BC7CB}" type="presOf" srcId="{0AA473D1-6960-4E45-9ED3-37B7B040E825}" destId="{AC713203-AF66-4CBF-823A-B037CD55A6B8}" srcOrd="1" destOrd="0" presId="urn:microsoft.com/office/officeart/2005/8/layout/hierarchy5"/>
    <dgm:cxn modelId="{60091B8F-1198-418E-845B-0A6FA7166464}" type="presOf" srcId="{0AA86420-3068-4D9A-B9AD-5D902975CF76}" destId="{A7408E54-FE5E-4915-A658-ABB9BD48111C}" srcOrd="1" destOrd="0" presId="urn:microsoft.com/office/officeart/2005/8/layout/hierarchy5"/>
    <dgm:cxn modelId="{5A3A9292-9F92-407B-9931-4E674978D77B}" type="presOf" srcId="{E4B8E28B-5C7B-4AD6-8C29-037637617871}" destId="{B991E150-E3D6-4885-AAC2-52B63101AB4C}" srcOrd="0" destOrd="0" presId="urn:microsoft.com/office/officeart/2005/8/layout/hierarchy5"/>
    <dgm:cxn modelId="{8D4C0294-0983-47FB-A9A4-4902A1D65B32}" srcId="{ECA7E18E-628D-4F99-B4A4-18F311F715AB}" destId="{F63638BF-77DC-489D-8474-CE4534EFA6EE}" srcOrd="0" destOrd="0" parTransId="{3B8EB914-A1FA-42EB-89EC-3F9D0FF2498D}" sibTransId="{6ABB592D-4660-4D1E-BF2C-6A6855F0654D}"/>
    <dgm:cxn modelId="{16B6B9AF-34EF-492B-A507-680F6CD7D30F}" type="presOf" srcId="{9525FF80-9846-4C53-A9A4-85829841C2B5}" destId="{67C45874-F030-41D4-9990-639C69CD2EB3}" srcOrd="0" destOrd="0" presId="urn:microsoft.com/office/officeart/2005/8/layout/hierarchy5"/>
    <dgm:cxn modelId="{07DB62B3-B9DD-4280-829C-D904F39958E3}" srcId="{F63638BF-77DC-489D-8474-CE4534EFA6EE}" destId="{012C32D3-CD65-4EDE-8639-562299AB90BB}" srcOrd="0" destOrd="0" parTransId="{E0C2C55B-3595-48C1-BB64-22BA10493A46}" sibTransId="{5C130BF5-D068-418E-B04E-57B44AC25DB2}"/>
    <dgm:cxn modelId="{C96663B4-064A-402D-BB89-E3D5BBACD36C}" srcId="{9525FF80-9846-4C53-A9A4-85829841C2B5}" destId="{649378F4-38BB-4666-8389-DECF6FDF92A4}" srcOrd="0" destOrd="0" parTransId="{0AA473D1-6960-4E45-9ED3-37B7B040E825}" sibTransId="{9CB85966-8BD0-4086-9759-A7434D5767BE}"/>
    <dgm:cxn modelId="{257251B5-D5DC-4C24-AFFD-7B31AB8E7FB4}" srcId="{B9D3E6B1-A538-4B1D-82CB-7B70393D97C1}" destId="{ECA7E18E-628D-4F99-B4A4-18F311F715AB}" srcOrd="0" destOrd="0" parTransId="{641C0DD5-C8E1-4424-B0A5-A8F462C01AD0}" sibTransId="{406D9BEA-60D2-45D6-991E-1578753EAF97}"/>
    <dgm:cxn modelId="{00127EB6-94F5-4FF0-960A-E2A79565E622}" type="presOf" srcId="{BE8263E8-A728-40F0-9D20-DC574153F319}" destId="{D9AFC2EE-AD03-4E2C-9319-2934C21FA38C}" srcOrd="1" destOrd="0" presId="urn:microsoft.com/office/officeart/2005/8/layout/hierarchy5"/>
    <dgm:cxn modelId="{3D37A8C2-1473-4C77-9520-9BF2E24CD725}" type="presOf" srcId="{E4B8E28B-5C7B-4AD6-8C29-037637617871}" destId="{1458E239-ECC0-4C22-B58C-05512B32F676}" srcOrd="1" destOrd="0" presId="urn:microsoft.com/office/officeart/2005/8/layout/hierarchy5"/>
    <dgm:cxn modelId="{D1B624CD-619D-4563-926C-2F4ACF571869}" type="presOf" srcId="{C384D561-D813-4A24-B152-8A73C2A4D0DE}" destId="{5F49877C-FB42-4FCB-B1AA-CBC962FA4257}" srcOrd="0" destOrd="0" presId="urn:microsoft.com/office/officeart/2005/8/layout/hierarchy5"/>
    <dgm:cxn modelId="{F74330CD-B801-4D72-AA3B-083E2E0DC271}" type="presOf" srcId="{BE8263E8-A728-40F0-9D20-DC574153F319}" destId="{180DC395-204E-4538-8169-3DB18A0B91E4}" srcOrd="0" destOrd="0" presId="urn:microsoft.com/office/officeart/2005/8/layout/hierarchy5"/>
    <dgm:cxn modelId="{2F2AEBEC-A30E-4610-B448-504604F646C0}" type="presOf" srcId="{F63638BF-77DC-489D-8474-CE4534EFA6EE}" destId="{AF2458B0-CCF1-49F6-8360-EFA33B70AECF}" srcOrd="0" destOrd="0" presId="urn:microsoft.com/office/officeart/2005/8/layout/hierarchy5"/>
    <dgm:cxn modelId="{25DD9CF8-F794-451E-80CA-F4206B8FAC5C}" srcId="{B9D3E6B1-A538-4B1D-82CB-7B70393D97C1}" destId="{BE8263E8-A728-40F0-9D20-DC574153F319}" srcOrd="3" destOrd="0" parTransId="{9C51F0DB-4800-40B3-9AD8-4C9EDF70417B}" sibTransId="{8EAE52F2-F747-4A18-93BA-06B029C4E1CD}"/>
    <dgm:cxn modelId="{DD8D4A39-4C52-4FC9-9D23-EC6F09CA7294}" type="presParOf" srcId="{61B6F469-9D4A-413F-A372-45F5DBA16C90}" destId="{AFC94343-5E66-4C0E-969E-C1DDA18C9D55}" srcOrd="0" destOrd="0" presId="urn:microsoft.com/office/officeart/2005/8/layout/hierarchy5"/>
    <dgm:cxn modelId="{334EF941-9636-4662-9338-4E86A89E63E1}" type="presParOf" srcId="{AFC94343-5E66-4C0E-969E-C1DDA18C9D55}" destId="{015E2C94-74C0-46D4-8D1D-8F1FF67BD9AD}" srcOrd="0" destOrd="0" presId="urn:microsoft.com/office/officeart/2005/8/layout/hierarchy5"/>
    <dgm:cxn modelId="{800A3CBE-4B0F-4C24-A971-7167761DCE55}" type="presParOf" srcId="{AFC94343-5E66-4C0E-969E-C1DDA18C9D55}" destId="{509FBB74-D48C-4D3A-971B-98CBD9F07D11}" srcOrd="1" destOrd="0" presId="urn:microsoft.com/office/officeart/2005/8/layout/hierarchy5"/>
    <dgm:cxn modelId="{2DD67764-A7CD-48EB-BCF6-1566EB11299F}" type="presParOf" srcId="{509FBB74-D48C-4D3A-971B-98CBD9F07D11}" destId="{113D9B5D-B53C-4DC7-B021-17B3FCF3D556}" srcOrd="0" destOrd="0" presId="urn:microsoft.com/office/officeart/2005/8/layout/hierarchy5"/>
    <dgm:cxn modelId="{017199D8-6449-4912-849F-D02698EEFECE}" type="presParOf" srcId="{113D9B5D-B53C-4DC7-B021-17B3FCF3D556}" destId="{C642FC2B-937E-4A7F-9A28-239BCA4D69C7}" srcOrd="0" destOrd="0" presId="urn:microsoft.com/office/officeart/2005/8/layout/hierarchy5"/>
    <dgm:cxn modelId="{2D7462BC-C2A6-4F9C-B98B-DF1455298920}" type="presParOf" srcId="{113D9B5D-B53C-4DC7-B021-17B3FCF3D556}" destId="{F1F2CF47-4282-4F41-B67D-C561C16EEF5F}" srcOrd="1" destOrd="0" presId="urn:microsoft.com/office/officeart/2005/8/layout/hierarchy5"/>
    <dgm:cxn modelId="{9D4B346B-D765-4D3F-92BC-0B6703DD073B}" type="presParOf" srcId="{F1F2CF47-4282-4F41-B67D-C561C16EEF5F}" destId="{21EB6DB6-6A78-429A-86CF-B17AE53CCCB3}" srcOrd="0" destOrd="0" presId="urn:microsoft.com/office/officeart/2005/8/layout/hierarchy5"/>
    <dgm:cxn modelId="{35438429-0080-4B5A-8A70-7F419A990841}" type="presParOf" srcId="{21EB6DB6-6A78-429A-86CF-B17AE53CCCB3}" destId="{3558E98B-5180-4EBD-925A-500F7DBF97E6}" srcOrd="0" destOrd="0" presId="urn:microsoft.com/office/officeart/2005/8/layout/hierarchy5"/>
    <dgm:cxn modelId="{9AFEB0C3-224D-4CB8-9733-374D17BE287D}" type="presParOf" srcId="{F1F2CF47-4282-4F41-B67D-C561C16EEF5F}" destId="{3B800459-A533-46CF-8D7F-F3B5C428CEDC}" srcOrd="1" destOrd="0" presId="urn:microsoft.com/office/officeart/2005/8/layout/hierarchy5"/>
    <dgm:cxn modelId="{DA41BBAC-D652-413C-938E-7B9B177221AE}" type="presParOf" srcId="{3B800459-A533-46CF-8D7F-F3B5C428CEDC}" destId="{AF2458B0-CCF1-49F6-8360-EFA33B70AECF}" srcOrd="0" destOrd="0" presId="urn:microsoft.com/office/officeart/2005/8/layout/hierarchy5"/>
    <dgm:cxn modelId="{85CAB383-8B01-4A74-8BA5-D160F1E31B6D}" type="presParOf" srcId="{3B800459-A533-46CF-8D7F-F3B5C428CEDC}" destId="{F629DF06-409C-4476-91F1-4AF4FAF7BB59}" srcOrd="1" destOrd="0" presId="urn:microsoft.com/office/officeart/2005/8/layout/hierarchy5"/>
    <dgm:cxn modelId="{9CF11598-357C-4B88-83E1-33E0EBA08937}" type="presParOf" srcId="{F629DF06-409C-4476-91F1-4AF4FAF7BB59}" destId="{B62A63B0-34F2-4BD3-9C74-E85E505C1311}" srcOrd="0" destOrd="0" presId="urn:microsoft.com/office/officeart/2005/8/layout/hierarchy5"/>
    <dgm:cxn modelId="{89DB853C-F3F9-4EF9-84B0-60D7FDE7876F}" type="presParOf" srcId="{B62A63B0-34F2-4BD3-9C74-E85E505C1311}" destId="{13E27E7A-6342-4D15-90DE-42746E9172B8}" srcOrd="0" destOrd="0" presId="urn:microsoft.com/office/officeart/2005/8/layout/hierarchy5"/>
    <dgm:cxn modelId="{2AAB4883-A9CD-48D8-A7A6-569553374699}" type="presParOf" srcId="{F629DF06-409C-4476-91F1-4AF4FAF7BB59}" destId="{271F0827-4A05-41CA-AA18-DEF2B8DF339F}" srcOrd="1" destOrd="0" presId="urn:microsoft.com/office/officeart/2005/8/layout/hierarchy5"/>
    <dgm:cxn modelId="{C07429A6-8E9B-4491-B462-EE2FE3222101}" type="presParOf" srcId="{271F0827-4A05-41CA-AA18-DEF2B8DF339F}" destId="{46A1EE4F-21BF-495F-B46C-8D885E22BA54}" srcOrd="0" destOrd="0" presId="urn:microsoft.com/office/officeart/2005/8/layout/hierarchy5"/>
    <dgm:cxn modelId="{98BCF645-8899-4464-9B2B-C59D317DF364}" type="presParOf" srcId="{271F0827-4A05-41CA-AA18-DEF2B8DF339F}" destId="{1BD6BF3F-8A25-408D-9F10-6BE67F7C75F0}" srcOrd="1" destOrd="0" presId="urn:microsoft.com/office/officeart/2005/8/layout/hierarchy5"/>
    <dgm:cxn modelId="{7EFE2289-803D-46E6-AAE9-52055BEC258E}" type="presParOf" srcId="{F629DF06-409C-4476-91F1-4AF4FAF7BB59}" destId="{B991E150-E3D6-4885-AAC2-52B63101AB4C}" srcOrd="2" destOrd="0" presId="urn:microsoft.com/office/officeart/2005/8/layout/hierarchy5"/>
    <dgm:cxn modelId="{1AA6773B-8DE1-4D47-B661-1B3629294B3A}" type="presParOf" srcId="{B991E150-E3D6-4885-AAC2-52B63101AB4C}" destId="{1458E239-ECC0-4C22-B58C-05512B32F676}" srcOrd="0" destOrd="0" presId="urn:microsoft.com/office/officeart/2005/8/layout/hierarchy5"/>
    <dgm:cxn modelId="{8563DEF7-5C6E-41D3-BD3C-AB2BFCCB7D92}" type="presParOf" srcId="{F629DF06-409C-4476-91F1-4AF4FAF7BB59}" destId="{4EC0455F-CDEE-4B1B-BDD2-9B105722582E}" srcOrd="3" destOrd="0" presId="urn:microsoft.com/office/officeart/2005/8/layout/hierarchy5"/>
    <dgm:cxn modelId="{E238AA45-F5D1-4D3B-8992-BB66E7BBCA75}" type="presParOf" srcId="{4EC0455F-CDEE-4B1B-BDD2-9B105722582E}" destId="{BB7FFF1E-4D4E-41E0-A8C9-6A418F8A8D0C}" srcOrd="0" destOrd="0" presId="urn:microsoft.com/office/officeart/2005/8/layout/hierarchy5"/>
    <dgm:cxn modelId="{BB31EAF1-26D3-47B9-91C8-0EA8480A5D23}" type="presParOf" srcId="{4EC0455F-CDEE-4B1B-BDD2-9B105722582E}" destId="{F3C41636-48D3-4805-99E2-5095F7F56CDF}" srcOrd="1" destOrd="0" presId="urn:microsoft.com/office/officeart/2005/8/layout/hierarchy5"/>
    <dgm:cxn modelId="{699084B3-4FDD-44F5-9C08-D4C451437C5D}" type="presParOf" srcId="{F1F2CF47-4282-4F41-B67D-C561C16EEF5F}" destId="{5F49877C-FB42-4FCB-B1AA-CBC962FA4257}" srcOrd="2" destOrd="0" presId="urn:microsoft.com/office/officeart/2005/8/layout/hierarchy5"/>
    <dgm:cxn modelId="{2B87E7B2-C1B6-4EF9-8C6A-686890BD2D20}" type="presParOf" srcId="{5F49877C-FB42-4FCB-B1AA-CBC962FA4257}" destId="{48D48CD5-20D0-4C54-9461-4FEBB9DBC019}" srcOrd="0" destOrd="0" presId="urn:microsoft.com/office/officeart/2005/8/layout/hierarchy5"/>
    <dgm:cxn modelId="{8ED71B20-1096-4326-8712-B048D32FE474}" type="presParOf" srcId="{F1F2CF47-4282-4F41-B67D-C561C16EEF5F}" destId="{6DC4EA1F-1C4A-454B-8424-D877CA93E97A}" srcOrd="3" destOrd="0" presId="urn:microsoft.com/office/officeart/2005/8/layout/hierarchy5"/>
    <dgm:cxn modelId="{20E6E414-CFAE-43E5-AFB5-297D8870988F}" type="presParOf" srcId="{6DC4EA1F-1C4A-454B-8424-D877CA93E97A}" destId="{67C45874-F030-41D4-9990-639C69CD2EB3}" srcOrd="0" destOrd="0" presId="urn:microsoft.com/office/officeart/2005/8/layout/hierarchy5"/>
    <dgm:cxn modelId="{E30A9B31-5220-4C14-9500-A3A43A443534}" type="presParOf" srcId="{6DC4EA1F-1C4A-454B-8424-D877CA93E97A}" destId="{76F22104-E763-42CB-A325-8414F8D37369}" srcOrd="1" destOrd="0" presId="urn:microsoft.com/office/officeart/2005/8/layout/hierarchy5"/>
    <dgm:cxn modelId="{CA7D9AB8-E35D-4385-A046-267324A95C56}" type="presParOf" srcId="{76F22104-E763-42CB-A325-8414F8D37369}" destId="{919D3DAF-6A56-4E3A-9B48-EE534EF6202A}" srcOrd="0" destOrd="0" presId="urn:microsoft.com/office/officeart/2005/8/layout/hierarchy5"/>
    <dgm:cxn modelId="{EDCBF1E6-F59C-4141-926D-47292E6A446A}" type="presParOf" srcId="{919D3DAF-6A56-4E3A-9B48-EE534EF6202A}" destId="{AC713203-AF66-4CBF-823A-B037CD55A6B8}" srcOrd="0" destOrd="0" presId="urn:microsoft.com/office/officeart/2005/8/layout/hierarchy5"/>
    <dgm:cxn modelId="{ED2D2D56-205D-4F59-8D7D-BC1B8E49BAF5}" type="presParOf" srcId="{76F22104-E763-42CB-A325-8414F8D37369}" destId="{8EADCFD3-7EB2-42A6-A4C4-2962617A6662}" srcOrd="1" destOrd="0" presId="urn:microsoft.com/office/officeart/2005/8/layout/hierarchy5"/>
    <dgm:cxn modelId="{DF01920E-BEE7-4569-8CC3-E98CBF4AF196}" type="presParOf" srcId="{8EADCFD3-7EB2-42A6-A4C4-2962617A6662}" destId="{A2D758EC-AD6F-43D3-8831-58179F7FA783}" srcOrd="0" destOrd="0" presId="urn:microsoft.com/office/officeart/2005/8/layout/hierarchy5"/>
    <dgm:cxn modelId="{99CA016A-34F5-4CE1-AF5F-1D7B22AB642E}" type="presParOf" srcId="{8EADCFD3-7EB2-42A6-A4C4-2962617A6662}" destId="{7D19995A-2834-47A3-B794-10A0E8743D26}" srcOrd="1" destOrd="0" presId="urn:microsoft.com/office/officeart/2005/8/layout/hierarchy5"/>
    <dgm:cxn modelId="{C0C5728A-E0CB-4356-85CD-CCC9768364F9}" type="presParOf" srcId="{61B6F469-9D4A-413F-A372-45F5DBA16C90}" destId="{EC3F2F53-8EC4-4814-83FE-C527864E4D21}" srcOrd="1" destOrd="0" presId="urn:microsoft.com/office/officeart/2005/8/layout/hierarchy5"/>
    <dgm:cxn modelId="{ED18F77A-B582-4D14-BC67-1E1DFD5912ED}" type="presParOf" srcId="{EC3F2F53-8EC4-4814-83FE-C527864E4D21}" destId="{5D327E57-3FCE-4AEE-9EB0-ABBB0ED06DB2}" srcOrd="0" destOrd="0" presId="urn:microsoft.com/office/officeart/2005/8/layout/hierarchy5"/>
    <dgm:cxn modelId="{B31B23D9-A9D2-4DDE-A7B9-3F97752A67D8}" type="presParOf" srcId="{5D327E57-3FCE-4AEE-9EB0-ABBB0ED06DB2}" destId="{93AEB794-1B66-42E2-9ABF-FCF4F9E6F34F}" srcOrd="0" destOrd="0" presId="urn:microsoft.com/office/officeart/2005/8/layout/hierarchy5"/>
    <dgm:cxn modelId="{DF667AB7-EB4E-4322-B7C0-C5341D6863B5}" type="presParOf" srcId="{5D327E57-3FCE-4AEE-9EB0-ABBB0ED06DB2}" destId="{A7408E54-FE5E-4915-A658-ABB9BD48111C}" srcOrd="1" destOrd="0" presId="urn:microsoft.com/office/officeart/2005/8/layout/hierarchy5"/>
    <dgm:cxn modelId="{4A0B410B-4629-4A03-B9CE-2CF94181E3F1}" type="presParOf" srcId="{EC3F2F53-8EC4-4814-83FE-C527864E4D21}" destId="{1C715BC7-7FC9-4F39-84F9-8F6074E0ECF6}" srcOrd="1" destOrd="0" presId="urn:microsoft.com/office/officeart/2005/8/layout/hierarchy5"/>
    <dgm:cxn modelId="{CFDDF1F0-20BB-421B-9959-F20C7C8AF9AD}" type="presParOf" srcId="{1C715BC7-7FC9-4F39-84F9-8F6074E0ECF6}" destId="{AB84EB71-4F8C-4700-B26E-A44F78A216F1}" srcOrd="0" destOrd="0" presId="urn:microsoft.com/office/officeart/2005/8/layout/hierarchy5"/>
    <dgm:cxn modelId="{DC6FC85B-CC3C-4CE8-936F-DDBEBA4A7769}" type="presParOf" srcId="{EC3F2F53-8EC4-4814-83FE-C527864E4D21}" destId="{2991B29D-6A11-43BA-BC05-E848A8DA90B9}" srcOrd="2" destOrd="0" presId="urn:microsoft.com/office/officeart/2005/8/layout/hierarchy5"/>
    <dgm:cxn modelId="{D7DA3411-7FA7-4893-ADB9-3A3058BFB5BD}" type="presParOf" srcId="{2991B29D-6A11-43BA-BC05-E848A8DA90B9}" destId="{AFA3EB1F-B662-4851-A472-713EF64AF879}" srcOrd="0" destOrd="0" presId="urn:microsoft.com/office/officeart/2005/8/layout/hierarchy5"/>
    <dgm:cxn modelId="{4AA798F4-5BAE-4189-9048-18B8665F3651}" type="presParOf" srcId="{2991B29D-6A11-43BA-BC05-E848A8DA90B9}" destId="{96B65A83-0094-410E-AC48-719505D61673}" srcOrd="1" destOrd="0" presId="urn:microsoft.com/office/officeart/2005/8/layout/hierarchy5"/>
    <dgm:cxn modelId="{F2BB2D82-3F70-4B64-82AE-3F7EBE89FD77}" type="presParOf" srcId="{EC3F2F53-8EC4-4814-83FE-C527864E4D21}" destId="{C7378880-C99F-4580-9A29-B98CD5632A8D}" srcOrd="3" destOrd="0" presId="urn:microsoft.com/office/officeart/2005/8/layout/hierarchy5"/>
    <dgm:cxn modelId="{01FE8ACB-C804-4CF7-BD89-B4E560F4C893}" type="presParOf" srcId="{C7378880-C99F-4580-9A29-B98CD5632A8D}" destId="{D6429C30-C77B-4A77-BA4D-6AA448163B9E}" srcOrd="0" destOrd="0" presId="urn:microsoft.com/office/officeart/2005/8/layout/hierarchy5"/>
    <dgm:cxn modelId="{18B5FEB4-8BC0-42F2-9D49-751F5E97A462}" type="presParOf" srcId="{EC3F2F53-8EC4-4814-83FE-C527864E4D21}" destId="{D8C71E90-1EA6-4BEC-AC24-F18FB53EB66A}" srcOrd="4" destOrd="0" presId="urn:microsoft.com/office/officeart/2005/8/layout/hierarchy5"/>
    <dgm:cxn modelId="{99BA668C-5C9B-4C66-8505-690C4F42A165}" type="presParOf" srcId="{D8C71E90-1EA6-4BEC-AC24-F18FB53EB66A}" destId="{180DC395-204E-4538-8169-3DB18A0B91E4}" srcOrd="0" destOrd="0" presId="urn:microsoft.com/office/officeart/2005/8/layout/hierarchy5"/>
    <dgm:cxn modelId="{19241550-86C8-474D-A3E3-AA0953804E48}" type="presParOf" srcId="{D8C71E90-1EA6-4BEC-AC24-F18FB53EB66A}" destId="{D9AFC2EE-AD03-4E2C-9319-2934C21FA38C}"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FA8A0-9B57-4CBC-9388-AB2BF3E999D1}" type="doc">
      <dgm:prSet loTypeId="urn:microsoft.com/office/officeart/2005/8/layout/hProcess10" loCatId="picture" qsTypeId="urn:microsoft.com/office/officeart/2005/8/quickstyle/simple5" qsCatId="simple" csTypeId="urn:microsoft.com/office/officeart/2005/8/colors/colorful5" csCatId="colorful" phldr="1"/>
      <dgm:spPr/>
      <dgm:t>
        <a:bodyPr/>
        <a:lstStyle/>
        <a:p>
          <a:endParaRPr lang="zh-CN" altLang="en-US"/>
        </a:p>
      </dgm:t>
    </dgm:pt>
    <dgm:pt modelId="{793C36E7-217C-4E70-9B10-263359269F60}">
      <dgm:prSet phldrT="[文字]"/>
      <dgm:spPr/>
      <dgm:t>
        <a:bodyPr/>
        <a:lstStyle/>
        <a:p>
          <a:r>
            <a:rPr lang="en-US" b="0" i="0" u="none" dirty="0" err="1"/>
            <a:t>kubernetes</a:t>
          </a:r>
          <a:endParaRPr lang="zh-CN" altLang="en-US" b="0" dirty="0"/>
        </a:p>
      </dgm:t>
    </dgm:pt>
    <dgm:pt modelId="{E1C283D8-845B-4297-B974-5739B3CE3ECC}" type="parTrans" cxnId="{1997E852-F8EA-4EF5-9BBC-B0B9B39D5399}">
      <dgm:prSet/>
      <dgm:spPr/>
      <dgm:t>
        <a:bodyPr/>
        <a:lstStyle/>
        <a:p>
          <a:endParaRPr lang="zh-CN" altLang="en-US"/>
        </a:p>
      </dgm:t>
    </dgm:pt>
    <dgm:pt modelId="{76619A66-229E-436F-AB82-99BBF3CB25A7}" type="sibTrans" cxnId="{1997E852-F8EA-4EF5-9BBC-B0B9B39D5399}">
      <dgm:prSet/>
      <dgm:spPr/>
      <dgm:t>
        <a:bodyPr/>
        <a:lstStyle/>
        <a:p>
          <a:endParaRPr lang="zh-CN" altLang="en-US"/>
        </a:p>
      </dgm:t>
    </dgm:pt>
    <dgm:pt modelId="{BD4044C7-E064-4D27-A754-091942F6A8D1}">
      <dgm:prSet phldrT="[文字]"/>
      <dgm:spPr/>
      <dgm:t>
        <a:bodyPr/>
        <a:lstStyle/>
        <a:p>
          <a:r>
            <a:rPr lang="zh-CN" altLang="en-US" b="0" i="0" u="none" dirty="0">
              <a:latin typeface="+mn-ea"/>
              <a:ea typeface="+mn-ea"/>
            </a:rPr>
            <a:t>一个</a:t>
          </a:r>
          <a:r>
            <a:rPr lang="en-US" altLang="zh-CN" b="0" i="0" u="none" dirty="0">
              <a:latin typeface="+mn-ea"/>
              <a:ea typeface="+mn-ea"/>
            </a:rPr>
            <a:t>Master</a:t>
          </a:r>
          <a:r>
            <a:rPr lang="zh-CN" altLang="en-US" b="0" i="0" u="none" dirty="0">
              <a:latin typeface="+mn-ea"/>
              <a:ea typeface="+mn-ea"/>
            </a:rPr>
            <a:t>节点（主节点）</a:t>
          </a:r>
          <a:endParaRPr lang="zh-CN" altLang="en-US" b="0" dirty="0">
            <a:latin typeface="+mn-ea"/>
            <a:ea typeface="+mn-ea"/>
          </a:endParaRPr>
        </a:p>
      </dgm:t>
    </dgm:pt>
    <dgm:pt modelId="{3EF7EC81-0970-4DBF-930C-88C0D37A5610}" type="parTrans" cxnId="{FE3BF1A3-774B-4F4C-93C2-55F2A3E89174}">
      <dgm:prSet/>
      <dgm:spPr/>
      <dgm:t>
        <a:bodyPr/>
        <a:lstStyle/>
        <a:p>
          <a:endParaRPr lang="zh-CN" altLang="en-US"/>
        </a:p>
      </dgm:t>
    </dgm:pt>
    <dgm:pt modelId="{9A730B55-0708-4DCD-A4EF-16BF13BC48E4}" type="sibTrans" cxnId="{FE3BF1A3-774B-4F4C-93C2-55F2A3E89174}">
      <dgm:prSet/>
      <dgm:spPr/>
      <dgm:t>
        <a:bodyPr/>
        <a:lstStyle/>
        <a:p>
          <a:endParaRPr lang="zh-CN" altLang="en-US"/>
        </a:p>
      </dgm:t>
    </dgm:pt>
    <dgm:pt modelId="{A5797C70-D977-49A4-931A-47F23021A1BC}">
      <dgm:prSet phldrT="[文字]"/>
      <dgm:spPr/>
      <dgm:t>
        <a:bodyPr/>
        <a:lstStyle/>
        <a:p>
          <a:r>
            <a:rPr lang="zh-CN" altLang="en-US" b="0" i="0" u="none" dirty="0">
              <a:latin typeface="+mn-ea"/>
              <a:ea typeface="+mn-ea"/>
            </a:rPr>
            <a:t>一群</a:t>
          </a:r>
          <a:r>
            <a:rPr lang="en-US" altLang="zh-CN" b="0" i="0" u="none" dirty="0">
              <a:latin typeface="+mn-ea"/>
              <a:ea typeface="+mn-ea"/>
            </a:rPr>
            <a:t>Node</a:t>
          </a:r>
          <a:r>
            <a:rPr lang="zh-CN" altLang="en-US" b="0" i="0" u="none" dirty="0">
              <a:latin typeface="+mn-ea"/>
              <a:ea typeface="+mn-ea"/>
            </a:rPr>
            <a:t>节点（计算节点）</a:t>
          </a:r>
          <a:endParaRPr lang="zh-CN" altLang="en-US" b="0" dirty="0">
            <a:latin typeface="+mn-ea"/>
            <a:ea typeface="+mn-ea"/>
          </a:endParaRPr>
        </a:p>
      </dgm:t>
    </dgm:pt>
    <dgm:pt modelId="{5E8254A9-8DB3-4B5F-BE03-3EF99932CA48}" type="parTrans" cxnId="{A0A14B30-A6E2-4D7A-839C-38E85755CB77}">
      <dgm:prSet/>
      <dgm:spPr/>
      <dgm:t>
        <a:bodyPr/>
        <a:lstStyle/>
        <a:p>
          <a:endParaRPr lang="zh-CN" altLang="en-US"/>
        </a:p>
      </dgm:t>
    </dgm:pt>
    <dgm:pt modelId="{7D7E07AF-A6EB-464B-B5F6-9AEF1630E5BB}" type="sibTrans" cxnId="{A0A14B30-A6E2-4D7A-839C-38E85755CB77}">
      <dgm:prSet/>
      <dgm:spPr/>
      <dgm:t>
        <a:bodyPr/>
        <a:lstStyle/>
        <a:p>
          <a:endParaRPr lang="zh-CN" altLang="en-US"/>
        </a:p>
      </dgm:t>
    </dgm:pt>
    <dgm:pt modelId="{28922D6C-52EA-4EB2-89EC-FA35132EC676}">
      <dgm:prSet phldrT="[文字]"/>
      <dgm:spPr/>
      <dgm:t>
        <a:bodyPr/>
        <a:lstStyle/>
        <a:p>
          <a:r>
            <a:rPr lang="zh-CN" altLang="en-US" dirty="0"/>
            <a:t>小程序</a:t>
          </a:r>
        </a:p>
      </dgm:t>
    </dgm:pt>
    <dgm:pt modelId="{EF61B461-CBD1-4E40-8704-7231C0FCAA44}" type="parTrans" cxnId="{EF049ABD-C0F9-4BF3-9331-8C40FA35870F}">
      <dgm:prSet/>
      <dgm:spPr/>
      <dgm:t>
        <a:bodyPr/>
        <a:lstStyle/>
        <a:p>
          <a:endParaRPr lang="zh-CN" altLang="en-US"/>
        </a:p>
      </dgm:t>
    </dgm:pt>
    <dgm:pt modelId="{005D9F58-358A-4BEF-B04E-B0BA0F961DDA}" type="sibTrans" cxnId="{EF049ABD-C0F9-4BF3-9331-8C40FA35870F}">
      <dgm:prSet/>
      <dgm:spPr/>
      <dgm:t>
        <a:bodyPr/>
        <a:lstStyle/>
        <a:p>
          <a:endParaRPr lang="zh-CN" altLang="en-US"/>
        </a:p>
      </dgm:t>
    </dgm:pt>
    <dgm:pt modelId="{1D7A5003-5675-45A0-8916-056FFCA455D3}">
      <dgm:prSet phldrT="[文字]"/>
      <dgm:spPr/>
      <dgm:t>
        <a:bodyPr/>
        <a:lstStyle/>
        <a:p>
          <a:r>
            <a:rPr lang="zh-CN" altLang="en-US" dirty="0"/>
            <a:t>在移动端上操作更方便</a:t>
          </a:r>
        </a:p>
      </dgm:t>
    </dgm:pt>
    <dgm:pt modelId="{F3C0B794-518F-4B73-A935-C13260EA642F}" type="parTrans" cxnId="{F7536B1D-AEF8-4C4D-9205-3BEC1596986E}">
      <dgm:prSet/>
      <dgm:spPr/>
      <dgm:t>
        <a:bodyPr/>
        <a:lstStyle/>
        <a:p>
          <a:endParaRPr lang="zh-CN" altLang="en-US"/>
        </a:p>
      </dgm:t>
    </dgm:pt>
    <dgm:pt modelId="{BE3E2039-B6B5-42A7-A323-DFD01B3182F7}" type="sibTrans" cxnId="{F7536B1D-AEF8-4C4D-9205-3BEC1596986E}">
      <dgm:prSet/>
      <dgm:spPr/>
      <dgm:t>
        <a:bodyPr/>
        <a:lstStyle/>
        <a:p>
          <a:endParaRPr lang="zh-CN" altLang="en-US"/>
        </a:p>
      </dgm:t>
    </dgm:pt>
    <dgm:pt modelId="{0B6F47CF-A4BB-46AF-A80B-DB10CCA3B78E}">
      <dgm:prSet phldrT="[文字]"/>
      <dgm:spPr/>
      <dgm:t>
        <a:bodyPr/>
        <a:lstStyle/>
        <a:p>
          <a:r>
            <a:rPr lang="zh-CN" altLang="en-US" dirty="0"/>
            <a:t>和医院小程序结合更方便</a:t>
          </a:r>
        </a:p>
      </dgm:t>
    </dgm:pt>
    <dgm:pt modelId="{5B2B16CA-5C1A-4FB5-86D3-4E6E21FC6D89}" type="parTrans" cxnId="{B64CDDA0-DA3F-4E2E-8352-8F7F500EB05A}">
      <dgm:prSet/>
      <dgm:spPr/>
      <dgm:t>
        <a:bodyPr/>
        <a:lstStyle/>
        <a:p>
          <a:endParaRPr lang="zh-CN" altLang="en-US"/>
        </a:p>
      </dgm:t>
    </dgm:pt>
    <dgm:pt modelId="{9BA9403C-F65E-49BC-8DEA-EA12BE9B3C79}" type="sibTrans" cxnId="{B64CDDA0-DA3F-4E2E-8352-8F7F500EB05A}">
      <dgm:prSet/>
      <dgm:spPr/>
      <dgm:t>
        <a:bodyPr/>
        <a:lstStyle/>
        <a:p>
          <a:endParaRPr lang="zh-CN" altLang="en-US"/>
        </a:p>
      </dgm:t>
    </dgm:pt>
    <dgm:pt modelId="{FF28FFC3-DF22-4D2F-BD51-5006947BAB22}">
      <dgm:prSet phldrT="[文字]"/>
      <dgm:spPr/>
      <dgm:t>
        <a:bodyPr/>
        <a:lstStyle/>
        <a:p>
          <a:r>
            <a:rPr lang="zh-CN" altLang="en-US" dirty="0">
              <a:latin typeface="+mn-ea"/>
              <a:ea typeface="+mn-ea"/>
            </a:rPr>
            <a:t>与</a:t>
          </a:r>
          <a:r>
            <a:rPr lang="en-US" altLang="zh-CN" dirty="0">
              <a:latin typeface="+mn-ea"/>
              <a:ea typeface="+mn-ea"/>
            </a:rPr>
            <a:t>EMR</a:t>
          </a:r>
          <a:r>
            <a:rPr lang="zh-CN" altLang="en-US" dirty="0">
              <a:latin typeface="+mn-ea"/>
              <a:ea typeface="+mn-ea"/>
            </a:rPr>
            <a:t>同步</a:t>
          </a:r>
        </a:p>
      </dgm:t>
    </dgm:pt>
    <dgm:pt modelId="{59E15BEE-8B40-480F-9FF0-8151E0F7DE34}" type="parTrans" cxnId="{E6477EF1-333A-494A-8D6C-BE9C2A4796D5}">
      <dgm:prSet/>
      <dgm:spPr/>
      <dgm:t>
        <a:bodyPr/>
        <a:lstStyle/>
        <a:p>
          <a:endParaRPr lang="zh-CN" altLang="en-US"/>
        </a:p>
      </dgm:t>
    </dgm:pt>
    <dgm:pt modelId="{9793726B-8181-4E79-B5E0-38C51F96B671}" type="sibTrans" cxnId="{E6477EF1-333A-494A-8D6C-BE9C2A4796D5}">
      <dgm:prSet/>
      <dgm:spPr/>
      <dgm:t>
        <a:bodyPr/>
        <a:lstStyle/>
        <a:p>
          <a:endParaRPr lang="zh-CN" altLang="en-US"/>
        </a:p>
      </dgm:t>
    </dgm:pt>
    <dgm:pt modelId="{BD4AEC34-0820-4094-A693-96C7C4F272D3}">
      <dgm:prSet phldrT="[文字]"/>
      <dgm:spPr/>
      <dgm:t>
        <a:bodyPr/>
        <a:lstStyle/>
        <a:p>
          <a:r>
            <a:rPr lang="zh-CN" altLang="en-US" dirty="0"/>
            <a:t>方便医生在电子病历系统中查阅</a:t>
          </a:r>
        </a:p>
      </dgm:t>
    </dgm:pt>
    <dgm:pt modelId="{9A7AAE5D-4B3A-4FBF-900F-8FC7445B10B9}" type="parTrans" cxnId="{AB704237-B597-49D3-A007-9D7D8A2A2378}">
      <dgm:prSet/>
      <dgm:spPr/>
      <dgm:t>
        <a:bodyPr/>
        <a:lstStyle/>
        <a:p>
          <a:endParaRPr lang="zh-CN" altLang="en-US"/>
        </a:p>
      </dgm:t>
    </dgm:pt>
    <dgm:pt modelId="{ED5653E5-95CE-45A8-AF97-7B0C4E1C423A}" type="sibTrans" cxnId="{AB704237-B597-49D3-A007-9D7D8A2A2378}">
      <dgm:prSet/>
      <dgm:spPr/>
      <dgm:t>
        <a:bodyPr/>
        <a:lstStyle/>
        <a:p>
          <a:endParaRPr lang="zh-CN" altLang="en-US"/>
        </a:p>
      </dgm:t>
    </dgm:pt>
    <dgm:pt modelId="{4BE34831-D336-4F7F-BC29-A9790F4406E9}">
      <dgm:prSet phldrT="[文字]"/>
      <dgm:spPr/>
      <dgm:t>
        <a:bodyPr/>
        <a:lstStyle/>
        <a:p>
          <a:r>
            <a:rPr lang="zh-CN" altLang="en-US" dirty="0"/>
            <a:t>便于医生将结果整合到电子病历</a:t>
          </a:r>
        </a:p>
      </dgm:t>
    </dgm:pt>
    <dgm:pt modelId="{9FE29A9F-8912-41B7-A380-2F51596F185F}" type="parTrans" cxnId="{41AA8F87-67FB-465C-B1B5-B9DDAC478830}">
      <dgm:prSet/>
      <dgm:spPr/>
      <dgm:t>
        <a:bodyPr/>
        <a:lstStyle/>
        <a:p>
          <a:endParaRPr lang="zh-CN" altLang="en-US"/>
        </a:p>
      </dgm:t>
    </dgm:pt>
    <dgm:pt modelId="{1262A6D8-7E19-4306-8457-346DC161FD8A}" type="sibTrans" cxnId="{41AA8F87-67FB-465C-B1B5-B9DDAC478830}">
      <dgm:prSet/>
      <dgm:spPr/>
      <dgm:t>
        <a:bodyPr/>
        <a:lstStyle/>
        <a:p>
          <a:endParaRPr lang="zh-CN" altLang="en-US"/>
        </a:p>
      </dgm:t>
    </dgm:pt>
    <dgm:pt modelId="{C151EAB6-927B-45FC-82E8-2DD93D4E813A}" type="pres">
      <dgm:prSet presAssocID="{001FA8A0-9B57-4CBC-9388-AB2BF3E999D1}" presName="Name0" presStyleCnt="0">
        <dgm:presLayoutVars>
          <dgm:dir/>
          <dgm:resizeHandles val="exact"/>
        </dgm:presLayoutVars>
      </dgm:prSet>
      <dgm:spPr/>
    </dgm:pt>
    <dgm:pt modelId="{0AB2D2D4-9E25-4431-A2F1-144A92F02F92}" type="pres">
      <dgm:prSet presAssocID="{793C36E7-217C-4E70-9B10-263359269F60}" presName="composite" presStyleCnt="0"/>
      <dgm:spPr/>
    </dgm:pt>
    <dgm:pt modelId="{B5AE89AC-9A58-4A48-BAAD-E03CD6B03E3F}" type="pres">
      <dgm:prSet presAssocID="{793C36E7-217C-4E70-9B10-263359269F60}" presName="imagSh" presStyleLbl="bgImgPlace1" presStyleIdx="0" presStyleCnt="3"/>
      <dgm:spPr>
        <a:blipFill>
          <a:blip xmlns:r="http://schemas.openxmlformats.org/officeDocument/2006/relationships" r:embed="rId1"/>
          <a:srcRect/>
          <a:stretch>
            <a:fillRect l="-70000" r="-70000"/>
          </a:stretch>
        </a:blipFill>
      </dgm:spPr>
    </dgm:pt>
    <dgm:pt modelId="{FF8637B2-B5DA-4C40-83F2-309C31942339}" type="pres">
      <dgm:prSet presAssocID="{793C36E7-217C-4E70-9B10-263359269F60}" presName="txNode" presStyleLbl="node1" presStyleIdx="0" presStyleCnt="3">
        <dgm:presLayoutVars>
          <dgm:bulletEnabled val="1"/>
        </dgm:presLayoutVars>
      </dgm:prSet>
      <dgm:spPr/>
    </dgm:pt>
    <dgm:pt modelId="{C8A18C33-FFE8-4EE9-8C38-CF48474A295B}" type="pres">
      <dgm:prSet presAssocID="{76619A66-229E-436F-AB82-99BBF3CB25A7}" presName="sibTrans" presStyleLbl="sibTrans2D1" presStyleIdx="0" presStyleCnt="2"/>
      <dgm:spPr/>
    </dgm:pt>
    <dgm:pt modelId="{6C630B3E-6F4B-404C-B9B9-69578FC6DFF0}" type="pres">
      <dgm:prSet presAssocID="{76619A66-229E-436F-AB82-99BBF3CB25A7}" presName="connTx" presStyleLbl="sibTrans2D1" presStyleIdx="0" presStyleCnt="2"/>
      <dgm:spPr/>
    </dgm:pt>
    <dgm:pt modelId="{1D3A6EC6-5FA2-43FE-952D-E31092FB95FD}" type="pres">
      <dgm:prSet presAssocID="{28922D6C-52EA-4EB2-89EC-FA35132EC676}" presName="composite" presStyleCnt="0"/>
      <dgm:spPr/>
    </dgm:pt>
    <dgm:pt modelId="{07A76A9D-1E75-425B-8A12-E2C46E3653DF}" type="pres">
      <dgm:prSet presAssocID="{28922D6C-52EA-4EB2-89EC-FA35132EC676}"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751593B-11AB-4EBE-B9AF-19395F07AC6D}" type="pres">
      <dgm:prSet presAssocID="{28922D6C-52EA-4EB2-89EC-FA35132EC676}" presName="txNode" presStyleLbl="node1" presStyleIdx="1" presStyleCnt="3">
        <dgm:presLayoutVars>
          <dgm:bulletEnabled val="1"/>
        </dgm:presLayoutVars>
      </dgm:prSet>
      <dgm:spPr/>
    </dgm:pt>
    <dgm:pt modelId="{BDCB1D3C-1BD7-4BF0-9505-AEE6F506E65B}" type="pres">
      <dgm:prSet presAssocID="{005D9F58-358A-4BEF-B04E-B0BA0F961DDA}" presName="sibTrans" presStyleLbl="sibTrans2D1" presStyleIdx="1" presStyleCnt="2"/>
      <dgm:spPr/>
    </dgm:pt>
    <dgm:pt modelId="{CB26CF53-C81E-46AC-9E1A-9709A053A332}" type="pres">
      <dgm:prSet presAssocID="{005D9F58-358A-4BEF-B04E-B0BA0F961DDA}" presName="connTx" presStyleLbl="sibTrans2D1" presStyleIdx="1" presStyleCnt="2"/>
      <dgm:spPr/>
    </dgm:pt>
    <dgm:pt modelId="{B5D856A4-F747-47B3-A195-810676332ABF}" type="pres">
      <dgm:prSet presAssocID="{FF28FFC3-DF22-4D2F-BD51-5006947BAB22}" presName="composite" presStyleCnt="0"/>
      <dgm:spPr/>
    </dgm:pt>
    <dgm:pt modelId="{2E02AE64-DA0B-4E98-9648-C645CAB89B7D}" type="pres">
      <dgm:prSet presAssocID="{FF28FFC3-DF22-4D2F-BD51-5006947BAB22}"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6AB5DE91-B202-4C30-8B6C-4FE0DBA9DA03}" type="pres">
      <dgm:prSet presAssocID="{FF28FFC3-DF22-4D2F-BD51-5006947BAB22}" presName="txNode" presStyleLbl="node1" presStyleIdx="2" presStyleCnt="3">
        <dgm:presLayoutVars>
          <dgm:bulletEnabled val="1"/>
        </dgm:presLayoutVars>
      </dgm:prSet>
      <dgm:spPr/>
    </dgm:pt>
  </dgm:ptLst>
  <dgm:cxnLst>
    <dgm:cxn modelId="{39563C1B-A3B6-4914-A4F0-7EC564230759}" type="presOf" srcId="{BD4AEC34-0820-4094-A693-96C7C4F272D3}" destId="{6AB5DE91-B202-4C30-8B6C-4FE0DBA9DA03}" srcOrd="0" destOrd="1" presId="urn:microsoft.com/office/officeart/2005/8/layout/hProcess10"/>
    <dgm:cxn modelId="{5CCC621B-7359-46F4-9326-28FF941E8DB5}" type="presOf" srcId="{76619A66-229E-436F-AB82-99BBF3CB25A7}" destId="{6C630B3E-6F4B-404C-B9B9-69578FC6DFF0}" srcOrd="1" destOrd="0" presId="urn:microsoft.com/office/officeart/2005/8/layout/hProcess10"/>
    <dgm:cxn modelId="{F7536B1D-AEF8-4C4D-9205-3BEC1596986E}" srcId="{28922D6C-52EA-4EB2-89EC-FA35132EC676}" destId="{1D7A5003-5675-45A0-8916-056FFCA455D3}" srcOrd="0" destOrd="0" parTransId="{F3C0B794-518F-4B73-A935-C13260EA642F}" sibTransId="{BE3E2039-B6B5-42A7-A323-DFD01B3182F7}"/>
    <dgm:cxn modelId="{DD77982C-9088-4B62-9825-DC1E91120B02}" type="presOf" srcId="{0B6F47CF-A4BB-46AF-A80B-DB10CCA3B78E}" destId="{F751593B-11AB-4EBE-B9AF-19395F07AC6D}" srcOrd="0" destOrd="2" presId="urn:microsoft.com/office/officeart/2005/8/layout/hProcess10"/>
    <dgm:cxn modelId="{A0A14B30-A6E2-4D7A-839C-38E85755CB77}" srcId="{793C36E7-217C-4E70-9B10-263359269F60}" destId="{A5797C70-D977-49A4-931A-47F23021A1BC}" srcOrd="1" destOrd="0" parTransId="{5E8254A9-8DB3-4B5F-BE03-3EF99932CA48}" sibTransId="{7D7E07AF-A6EB-464B-B5F6-9AEF1630E5BB}"/>
    <dgm:cxn modelId="{AB704237-B597-49D3-A007-9D7D8A2A2378}" srcId="{FF28FFC3-DF22-4D2F-BD51-5006947BAB22}" destId="{BD4AEC34-0820-4094-A693-96C7C4F272D3}" srcOrd="0" destOrd="0" parTransId="{9A7AAE5D-4B3A-4FBF-900F-8FC7445B10B9}" sibTransId="{ED5653E5-95CE-45A8-AF97-7B0C4E1C423A}"/>
    <dgm:cxn modelId="{D7BD4C5F-3925-4234-A694-68AC760A1A9A}" type="presOf" srcId="{A5797C70-D977-49A4-931A-47F23021A1BC}" destId="{FF8637B2-B5DA-4C40-83F2-309C31942339}" srcOrd="0" destOrd="2" presId="urn:microsoft.com/office/officeart/2005/8/layout/hProcess10"/>
    <dgm:cxn modelId="{9D112342-8771-406C-9EC2-F976520FD668}" type="presOf" srcId="{1D7A5003-5675-45A0-8916-056FFCA455D3}" destId="{F751593B-11AB-4EBE-B9AF-19395F07AC6D}" srcOrd="0" destOrd="1" presId="urn:microsoft.com/office/officeart/2005/8/layout/hProcess10"/>
    <dgm:cxn modelId="{959B4647-4944-44F9-9B5F-E5DE1F81BD55}" type="presOf" srcId="{005D9F58-358A-4BEF-B04E-B0BA0F961DDA}" destId="{CB26CF53-C81E-46AC-9E1A-9709A053A332}" srcOrd="1" destOrd="0" presId="urn:microsoft.com/office/officeart/2005/8/layout/hProcess10"/>
    <dgm:cxn modelId="{AF1C944B-A712-416F-ADA9-8F0EAD72988B}" type="presOf" srcId="{4BE34831-D336-4F7F-BC29-A9790F4406E9}" destId="{6AB5DE91-B202-4C30-8B6C-4FE0DBA9DA03}" srcOrd="0" destOrd="2" presId="urn:microsoft.com/office/officeart/2005/8/layout/hProcess10"/>
    <dgm:cxn modelId="{1997E852-F8EA-4EF5-9BBC-B0B9B39D5399}" srcId="{001FA8A0-9B57-4CBC-9388-AB2BF3E999D1}" destId="{793C36E7-217C-4E70-9B10-263359269F60}" srcOrd="0" destOrd="0" parTransId="{E1C283D8-845B-4297-B974-5739B3CE3ECC}" sibTransId="{76619A66-229E-436F-AB82-99BBF3CB25A7}"/>
    <dgm:cxn modelId="{41AA8F87-67FB-465C-B1B5-B9DDAC478830}" srcId="{FF28FFC3-DF22-4D2F-BD51-5006947BAB22}" destId="{4BE34831-D336-4F7F-BC29-A9790F4406E9}" srcOrd="1" destOrd="0" parTransId="{9FE29A9F-8912-41B7-A380-2F51596F185F}" sibTransId="{1262A6D8-7E19-4306-8457-346DC161FD8A}"/>
    <dgm:cxn modelId="{6060AE90-9C03-4324-B017-18ABC5DD02DE}" type="presOf" srcId="{793C36E7-217C-4E70-9B10-263359269F60}" destId="{FF8637B2-B5DA-4C40-83F2-309C31942339}" srcOrd="0" destOrd="0" presId="urn:microsoft.com/office/officeart/2005/8/layout/hProcess10"/>
    <dgm:cxn modelId="{2FE38C93-EAA5-48D3-AD01-29F7690FC504}" type="presOf" srcId="{28922D6C-52EA-4EB2-89EC-FA35132EC676}" destId="{F751593B-11AB-4EBE-B9AF-19395F07AC6D}" srcOrd="0" destOrd="0" presId="urn:microsoft.com/office/officeart/2005/8/layout/hProcess10"/>
    <dgm:cxn modelId="{F1B2EC9F-6044-43A0-9290-F374C53D19D8}" type="presOf" srcId="{001FA8A0-9B57-4CBC-9388-AB2BF3E999D1}" destId="{C151EAB6-927B-45FC-82E8-2DD93D4E813A}" srcOrd="0" destOrd="0" presId="urn:microsoft.com/office/officeart/2005/8/layout/hProcess10"/>
    <dgm:cxn modelId="{B8A424A0-535F-4286-ADF8-AB471EE82ECD}" type="presOf" srcId="{76619A66-229E-436F-AB82-99BBF3CB25A7}" destId="{C8A18C33-FFE8-4EE9-8C38-CF48474A295B}" srcOrd="0" destOrd="0" presId="urn:microsoft.com/office/officeart/2005/8/layout/hProcess10"/>
    <dgm:cxn modelId="{B64CDDA0-DA3F-4E2E-8352-8F7F500EB05A}" srcId="{28922D6C-52EA-4EB2-89EC-FA35132EC676}" destId="{0B6F47CF-A4BB-46AF-A80B-DB10CCA3B78E}" srcOrd="1" destOrd="0" parTransId="{5B2B16CA-5C1A-4FB5-86D3-4E6E21FC6D89}" sibTransId="{9BA9403C-F65E-49BC-8DEA-EA12BE9B3C79}"/>
    <dgm:cxn modelId="{FE3BF1A3-774B-4F4C-93C2-55F2A3E89174}" srcId="{793C36E7-217C-4E70-9B10-263359269F60}" destId="{BD4044C7-E064-4D27-A754-091942F6A8D1}" srcOrd="0" destOrd="0" parTransId="{3EF7EC81-0970-4DBF-930C-88C0D37A5610}" sibTransId="{9A730B55-0708-4DCD-A4EF-16BF13BC48E4}"/>
    <dgm:cxn modelId="{EF049ABD-C0F9-4BF3-9331-8C40FA35870F}" srcId="{001FA8A0-9B57-4CBC-9388-AB2BF3E999D1}" destId="{28922D6C-52EA-4EB2-89EC-FA35132EC676}" srcOrd="1" destOrd="0" parTransId="{EF61B461-CBD1-4E40-8704-7231C0FCAA44}" sibTransId="{005D9F58-358A-4BEF-B04E-B0BA0F961DDA}"/>
    <dgm:cxn modelId="{0D27B4CD-38A2-455C-B966-8BB7DE96C90E}" type="presOf" srcId="{FF28FFC3-DF22-4D2F-BD51-5006947BAB22}" destId="{6AB5DE91-B202-4C30-8B6C-4FE0DBA9DA03}" srcOrd="0" destOrd="0" presId="urn:microsoft.com/office/officeart/2005/8/layout/hProcess10"/>
    <dgm:cxn modelId="{543C67DB-2C64-4F4F-BCC5-73F5927577E0}" type="presOf" srcId="{005D9F58-358A-4BEF-B04E-B0BA0F961DDA}" destId="{BDCB1D3C-1BD7-4BF0-9505-AEE6F506E65B}" srcOrd="0" destOrd="0" presId="urn:microsoft.com/office/officeart/2005/8/layout/hProcess10"/>
    <dgm:cxn modelId="{77322BEE-C48C-4051-A4C9-BE565F48DBD2}" type="presOf" srcId="{BD4044C7-E064-4D27-A754-091942F6A8D1}" destId="{FF8637B2-B5DA-4C40-83F2-309C31942339}" srcOrd="0" destOrd="1" presId="urn:microsoft.com/office/officeart/2005/8/layout/hProcess10"/>
    <dgm:cxn modelId="{E6477EF1-333A-494A-8D6C-BE9C2A4796D5}" srcId="{001FA8A0-9B57-4CBC-9388-AB2BF3E999D1}" destId="{FF28FFC3-DF22-4D2F-BD51-5006947BAB22}" srcOrd="2" destOrd="0" parTransId="{59E15BEE-8B40-480F-9FF0-8151E0F7DE34}" sibTransId="{9793726B-8181-4E79-B5E0-38C51F96B671}"/>
    <dgm:cxn modelId="{3C394AC8-480C-4F58-A932-FDF3889C6475}" type="presParOf" srcId="{C151EAB6-927B-45FC-82E8-2DD93D4E813A}" destId="{0AB2D2D4-9E25-4431-A2F1-144A92F02F92}" srcOrd="0" destOrd="0" presId="urn:microsoft.com/office/officeart/2005/8/layout/hProcess10"/>
    <dgm:cxn modelId="{6BFCF4D7-5D33-44FC-B772-048C7CD7DFA8}" type="presParOf" srcId="{0AB2D2D4-9E25-4431-A2F1-144A92F02F92}" destId="{B5AE89AC-9A58-4A48-BAAD-E03CD6B03E3F}" srcOrd="0" destOrd="0" presId="urn:microsoft.com/office/officeart/2005/8/layout/hProcess10"/>
    <dgm:cxn modelId="{70B22149-427E-4407-8D18-F8A85515917B}" type="presParOf" srcId="{0AB2D2D4-9E25-4431-A2F1-144A92F02F92}" destId="{FF8637B2-B5DA-4C40-83F2-309C31942339}" srcOrd="1" destOrd="0" presId="urn:microsoft.com/office/officeart/2005/8/layout/hProcess10"/>
    <dgm:cxn modelId="{BE39AF2E-6FA0-4479-9C39-774F3792890F}" type="presParOf" srcId="{C151EAB6-927B-45FC-82E8-2DD93D4E813A}" destId="{C8A18C33-FFE8-4EE9-8C38-CF48474A295B}" srcOrd="1" destOrd="0" presId="urn:microsoft.com/office/officeart/2005/8/layout/hProcess10"/>
    <dgm:cxn modelId="{B3C70495-AD15-4C91-ADB9-D87F97AE3C6F}" type="presParOf" srcId="{C8A18C33-FFE8-4EE9-8C38-CF48474A295B}" destId="{6C630B3E-6F4B-404C-B9B9-69578FC6DFF0}" srcOrd="0" destOrd="0" presId="urn:microsoft.com/office/officeart/2005/8/layout/hProcess10"/>
    <dgm:cxn modelId="{0B39FFB7-DA6B-4592-890C-5BE79727013C}" type="presParOf" srcId="{C151EAB6-927B-45FC-82E8-2DD93D4E813A}" destId="{1D3A6EC6-5FA2-43FE-952D-E31092FB95FD}" srcOrd="2" destOrd="0" presId="urn:microsoft.com/office/officeart/2005/8/layout/hProcess10"/>
    <dgm:cxn modelId="{F4680BD8-93E7-4084-BDF6-AF743E6FCBA2}" type="presParOf" srcId="{1D3A6EC6-5FA2-43FE-952D-E31092FB95FD}" destId="{07A76A9D-1E75-425B-8A12-E2C46E3653DF}" srcOrd="0" destOrd="0" presId="urn:microsoft.com/office/officeart/2005/8/layout/hProcess10"/>
    <dgm:cxn modelId="{55E633BF-D201-4C7D-9C50-0E081BFE9B51}" type="presParOf" srcId="{1D3A6EC6-5FA2-43FE-952D-E31092FB95FD}" destId="{F751593B-11AB-4EBE-B9AF-19395F07AC6D}" srcOrd="1" destOrd="0" presId="urn:microsoft.com/office/officeart/2005/8/layout/hProcess10"/>
    <dgm:cxn modelId="{1458039C-1E11-4E8E-BE01-DDB537AB179C}" type="presParOf" srcId="{C151EAB6-927B-45FC-82E8-2DD93D4E813A}" destId="{BDCB1D3C-1BD7-4BF0-9505-AEE6F506E65B}" srcOrd="3" destOrd="0" presId="urn:microsoft.com/office/officeart/2005/8/layout/hProcess10"/>
    <dgm:cxn modelId="{51BF6821-9807-431B-B71A-86F53DF4DFF8}" type="presParOf" srcId="{BDCB1D3C-1BD7-4BF0-9505-AEE6F506E65B}" destId="{CB26CF53-C81E-46AC-9E1A-9709A053A332}" srcOrd="0" destOrd="0" presId="urn:microsoft.com/office/officeart/2005/8/layout/hProcess10"/>
    <dgm:cxn modelId="{729FDEFF-9DEA-437E-B0CC-86039F067D4A}" type="presParOf" srcId="{C151EAB6-927B-45FC-82E8-2DD93D4E813A}" destId="{B5D856A4-F747-47B3-A195-810676332ABF}" srcOrd="4" destOrd="0" presId="urn:microsoft.com/office/officeart/2005/8/layout/hProcess10"/>
    <dgm:cxn modelId="{FA5D4833-8CBA-4AA2-88A5-89F8DFE8D93C}" type="presParOf" srcId="{B5D856A4-F747-47B3-A195-810676332ABF}" destId="{2E02AE64-DA0B-4E98-9648-C645CAB89B7D}" srcOrd="0" destOrd="0" presId="urn:microsoft.com/office/officeart/2005/8/layout/hProcess10"/>
    <dgm:cxn modelId="{64BE421C-3026-468E-8AA4-D7B7EF9D04F2}" type="presParOf" srcId="{B5D856A4-F747-47B3-A195-810676332ABF}" destId="{6AB5DE91-B202-4C30-8B6C-4FE0DBA9DA03}"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DC395-204E-4538-8169-3DB18A0B91E4}">
      <dsp:nvSpPr>
        <dsp:cNvPr id="0" name=""/>
        <dsp:cNvSpPr/>
      </dsp:nvSpPr>
      <dsp:spPr>
        <a:xfrm>
          <a:off x="4791071" y="0"/>
          <a:ext cx="2051102" cy="494060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Main program </a:t>
          </a:r>
        </a:p>
      </dsp:txBody>
      <dsp:txXfrm>
        <a:off x="4791071" y="0"/>
        <a:ext cx="2051102" cy="1482181"/>
      </dsp:txXfrm>
    </dsp:sp>
    <dsp:sp modelId="{AFA3EB1F-B662-4851-A472-713EF64AF879}">
      <dsp:nvSpPr>
        <dsp:cNvPr id="0" name=""/>
        <dsp:cNvSpPr/>
      </dsp:nvSpPr>
      <dsp:spPr>
        <a:xfrm>
          <a:off x="2396442" y="0"/>
          <a:ext cx="2051102" cy="494060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kernel</a:t>
          </a:r>
          <a:endParaRPr lang="zh-CN" altLang="en-US" sz="3200" kern="1200" dirty="0"/>
        </a:p>
      </dsp:txBody>
      <dsp:txXfrm>
        <a:off x="2396442" y="0"/>
        <a:ext cx="2051102" cy="1482181"/>
      </dsp:txXfrm>
    </dsp:sp>
    <dsp:sp modelId="{93AEB794-1B66-42E2-9ABF-FCF4F9E6F34F}">
      <dsp:nvSpPr>
        <dsp:cNvPr id="0" name=""/>
        <dsp:cNvSpPr/>
      </dsp:nvSpPr>
      <dsp:spPr>
        <a:xfrm>
          <a:off x="1813" y="0"/>
          <a:ext cx="2051102" cy="4940605"/>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容器化部署</a:t>
          </a:r>
        </a:p>
      </dsp:txBody>
      <dsp:txXfrm>
        <a:off x="1813" y="0"/>
        <a:ext cx="2051102" cy="1482181"/>
      </dsp:txXfrm>
    </dsp:sp>
    <dsp:sp modelId="{C642FC2B-937E-4A7F-9A28-239BCA4D69C7}">
      <dsp:nvSpPr>
        <dsp:cNvPr id="0" name=""/>
        <dsp:cNvSpPr/>
      </dsp:nvSpPr>
      <dsp:spPr>
        <a:xfrm>
          <a:off x="173576" y="2930082"/>
          <a:ext cx="1717632" cy="85881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docker</a:t>
          </a:r>
          <a:endParaRPr lang="zh-CN" altLang="en-US" sz="2000" kern="1200" dirty="0"/>
        </a:p>
      </dsp:txBody>
      <dsp:txXfrm>
        <a:off x="198730" y="2955236"/>
        <a:ext cx="1667324" cy="808508"/>
      </dsp:txXfrm>
    </dsp:sp>
    <dsp:sp modelId="{21EB6DB6-6A78-429A-86CF-B17AE53CCCB3}">
      <dsp:nvSpPr>
        <dsp:cNvPr id="0" name=""/>
        <dsp:cNvSpPr/>
      </dsp:nvSpPr>
      <dsp:spPr>
        <a:xfrm rot="18770822">
          <a:off x="1729581" y="2973481"/>
          <a:ext cx="1010307" cy="31289"/>
        </a:xfrm>
        <a:custGeom>
          <a:avLst/>
          <a:gdLst/>
          <a:ahLst/>
          <a:cxnLst/>
          <a:rect l="0" t="0" r="0" b="0"/>
          <a:pathLst>
            <a:path>
              <a:moveTo>
                <a:pt x="0" y="15644"/>
              </a:moveTo>
              <a:lnTo>
                <a:pt x="1010307" y="156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09477" y="2963868"/>
        <a:ext cx="50515" cy="50515"/>
      </dsp:txXfrm>
    </dsp:sp>
    <dsp:sp modelId="{AF2458B0-CCF1-49F6-8360-EFA33B70AECF}">
      <dsp:nvSpPr>
        <dsp:cNvPr id="0" name=""/>
        <dsp:cNvSpPr/>
      </dsp:nvSpPr>
      <dsp:spPr>
        <a:xfrm>
          <a:off x="2578261" y="2189353"/>
          <a:ext cx="1717632" cy="85881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Web service</a:t>
          </a:r>
          <a:endParaRPr lang="zh-CN" altLang="en-US" sz="2000" kern="1200" dirty="0"/>
        </a:p>
      </dsp:txBody>
      <dsp:txXfrm>
        <a:off x="2603415" y="2214507"/>
        <a:ext cx="1667324" cy="808508"/>
      </dsp:txXfrm>
    </dsp:sp>
    <dsp:sp modelId="{B62A63B0-34F2-4BD3-9C74-E85E505C1311}">
      <dsp:nvSpPr>
        <dsp:cNvPr id="0" name=""/>
        <dsp:cNvSpPr/>
      </dsp:nvSpPr>
      <dsp:spPr>
        <a:xfrm rot="19457599">
          <a:off x="4216366" y="2356207"/>
          <a:ext cx="846108" cy="31289"/>
        </a:xfrm>
        <a:custGeom>
          <a:avLst/>
          <a:gdLst/>
          <a:ahLst/>
          <a:cxnLst/>
          <a:rect l="0" t="0" r="0" b="0"/>
          <a:pathLst>
            <a:path>
              <a:moveTo>
                <a:pt x="0" y="15644"/>
              </a:moveTo>
              <a:lnTo>
                <a:pt x="846108" y="156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18267" y="2350699"/>
        <a:ext cx="42305" cy="42305"/>
      </dsp:txXfrm>
    </dsp:sp>
    <dsp:sp modelId="{46A1EE4F-21BF-495F-B46C-8D885E22BA54}">
      <dsp:nvSpPr>
        <dsp:cNvPr id="0" name=""/>
        <dsp:cNvSpPr/>
      </dsp:nvSpPr>
      <dsp:spPr>
        <a:xfrm>
          <a:off x="4982947" y="1695534"/>
          <a:ext cx="1717632" cy="8588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en-US" sz="2000" kern="1200" dirty="0"/>
            <a:t>Node.js</a:t>
          </a:r>
          <a:endParaRPr lang="zh-CN" altLang="en-US" sz="2000" kern="1200" dirty="0"/>
        </a:p>
      </dsp:txBody>
      <dsp:txXfrm>
        <a:off x="5008101" y="1720688"/>
        <a:ext cx="1667324" cy="808508"/>
      </dsp:txXfrm>
    </dsp:sp>
    <dsp:sp modelId="{B991E150-E3D6-4885-AAC2-52B63101AB4C}">
      <dsp:nvSpPr>
        <dsp:cNvPr id="0" name=""/>
        <dsp:cNvSpPr/>
      </dsp:nvSpPr>
      <dsp:spPr>
        <a:xfrm rot="2142401">
          <a:off x="4216366" y="2850026"/>
          <a:ext cx="846108" cy="31289"/>
        </a:xfrm>
        <a:custGeom>
          <a:avLst/>
          <a:gdLst/>
          <a:ahLst/>
          <a:cxnLst/>
          <a:rect l="0" t="0" r="0" b="0"/>
          <a:pathLst>
            <a:path>
              <a:moveTo>
                <a:pt x="0" y="15644"/>
              </a:moveTo>
              <a:lnTo>
                <a:pt x="846108" y="156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18267" y="2844518"/>
        <a:ext cx="42305" cy="42305"/>
      </dsp:txXfrm>
    </dsp:sp>
    <dsp:sp modelId="{BB7FFF1E-4D4E-41E0-A8C9-6A418F8A8D0C}">
      <dsp:nvSpPr>
        <dsp:cNvPr id="0" name=""/>
        <dsp:cNvSpPr/>
      </dsp:nvSpPr>
      <dsp:spPr>
        <a:xfrm>
          <a:off x="4982947" y="2683173"/>
          <a:ext cx="1717632" cy="8588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MySQL</a:t>
          </a:r>
          <a:endParaRPr lang="zh-CN" altLang="en-US" sz="2000" kern="1200" dirty="0"/>
        </a:p>
      </dsp:txBody>
      <dsp:txXfrm>
        <a:off x="5008101" y="2708327"/>
        <a:ext cx="1667324" cy="808508"/>
      </dsp:txXfrm>
    </dsp:sp>
    <dsp:sp modelId="{5F49877C-FB42-4FCB-B1AA-CBC962FA4257}">
      <dsp:nvSpPr>
        <dsp:cNvPr id="0" name=""/>
        <dsp:cNvSpPr/>
      </dsp:nvSpPr>
      <dsp:spPr>
        <a:xfrm rot="2829178">
          <a:off x="1729581" y="3714210"/>
          <a:ext cx="1010307" cy="31289"/>
        </a:xfrm>
        <a:custGeom>
          <a:avLst/>
          <a:gdLst/>
          <a:ahLst/>
          <a:cxnLst/>
          <a:rect l="0" t="0" r="0" b="0"/>
          <a:pathLst>
            <a:path>
              <a:moveTo>
                <a:pt x="0" y="15644"/>
              </a:moveTo>
              <a:lnTo>
                <a:pt x="1010307" y="156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209477" y="3704597"/>
        <a:ext cx="50515" cy="50515"/>
      </dsp:txXfrm>
    </dsp:sp>
    <dsp:sp modelId="{67C45874-F030-41D4-9990-639C69CD2EB3}">
      <dsp:nvSpPr>
        <dsp:cNvPr id="0" name=""/>
        <dsp:cNvSpPr/>
      </dsp:nvSpPr>
      <dsp:spPr>
        <a:xfrm>
          <a:off x="2578261" y="3670811"/>
          <a:ext cx="1717632" cy="85881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Deep Learning</a:t>
          </a:r>
        </a:p>
        <a:p>
          <a:pPr marL="0" lvl="0" indent="0" algn="ctr" defTabSz="889000">
            <a:lnSpc>
              <a:spcPct val="90000"/>
            </a:lnSpc>
            <a:spcBef>
              <a:spcPct val="0"/>
            </a:spcBef>
            <a:spcAft>
              <a:spcPct val="35000"/>
            </a:spcAft>
            <a:buNone/>
          </a:pPr>
          <a:r>
            <a:rPr lang="en-US" altLang="zh-CN" sz="2000" kern="1200" dirty="0"/>
            <a:t>platform</a:t>
          </a:r>
          <a:endParaRPr lang="zh-CN" altLang="en-US" sz="2000" kern="1200" dirty="0"/>
        </a:p>
      </dsp:txBody>
      <dsp:txXfrm>
        <a:off x="2603415" y="3695965"/>
        <a:ext cx="1667324" cy="808508"/>
      </dsp:txXfrm>
    </dsp:sp>
    <dsp:sp modelId="{919D3DAF-6A56-4E3A-9B48-EE534EF6202A}">
      <dsp:nvSpPr>
        <dsp:cNvPr id="0" name=""/>
        <dsp:cNvSpPr/>
      </dsp:nvSpPr>
      <dsp:spPr>
        <a:xfrm>
          <a:off x="4295894" y="4084575"/>
          <a:ext cx="687052" cy="31289"/>
        </a:xfrm>
        <a:custGeom>
          <a:avLst/>
          <a:gdLst/>
          <a:ahLst/>
          <a:cxnLst/>
          <a:rect l="0" t="0" r="0" b="0"/>
          <a:pathLst>
            <a:path>
              <a:moveTo>
                <a:pt x="0" y="15644"/>
              </a:moveTo>
              <a:lnTo>
                <a:pt x="687052" y="15644"/>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622244" y="4083043"/>
        <a:ext cx="34352" cy="34352"/>
      </dsp:txXfrm>
    </dsp:sp>
    <dsp:sp modelId="{A2D758EC-AD6F-43D3-8831-58179F7FA783}">
      <dsp:nvSpPr>
        <dsp:cNvPr id="0" name=""/>
        <dsp:cNvSpPr/>
      </dsp:nvSpPr>
      <dsp:spPr>
        <a:xfrm>
          <a:off x="4982947" y="3670811"/>
          <a:ext cx="1717632" cy="85881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分析和可视化</a:t>
          </a:r>
        </a:p>
      </dsp:txBody>
      <dsp:txXfrm>
        <a:off x="5008101" y="3695965"/>
        <a:ext cx="1667324" cy="808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89AC-9A58-4A48-BAAD-E03CD6B03E3F}">
      <dsp:nvSpPr>
        <dsp:cNvPr id="0" name=""/>
        <dsp:cNvSpPr/>
      </dsp:nvSpPr>
      <dsp:spPr>
        <a:xfrm>
          <a:off x="4042" y="1185714"/>
          <a:ext cx="1904523" cy="1904523"/>
        </a:xfrm>
        <a:prstGeom prst="roundRect">
          <a:avLst>
            <a:gd name="adj" fmla="val 10000"/>
          </a:avLst>
        </a:prstGeom>
        <a:blipFill>
          <a:blip xmlns:r="http://schemas.openxmlformats.org/officeDocument/2006/relationships" r:embed="rId1"/>
          <a:srcRect/>
          <a:stretch>
            <a:fillRect l="-70000" r="-7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F8637B2-B5DA-4C40-83F2-309C31942339}">
      <dsp:nvSpPr>
        <dsp:cNvPr id="0" name=""/>
        <dsp:cNvSpPr/>
      </dsp:nvSpPr>
      <dsp:spPr>
        <a:xfrm>
          <a:off x="314081" y="2328428"/>
          <a:ext cx="1904523" cy="190452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u="none" kern="1200" dirty="0" err="1"/>
            <a:t>kubernetes</a:t>
          </a:r>
          <a:endParaRPr lang="zh-CN" altLang="en-US" sz="2100" b="0" kern="1200" dirty="0"/>
        </a:p>
        <a:p>
          <a:pPr marL="171450" lvl="1" indent="-171450" algn="l" defTabSz="711200">
            <a:lnSpc>
              <a:spcPct val="90000"/>
            </a:lnSpc>
            <a:spcBef>
              <a:spcPct val="0"/>
            </a:spcBef>
            <a:spcAft>
              <a:spcPct val="15000"/>
            </a:spcAft>
            <a:buChar char="•"/>
          </a:pPr>
          <a:r>
            <a:rPr lang="zh-CN" altLang="en-US" sz="1600" b="0" i="0" u="none" kern="1200" dirty="0">
              <a:latin typeface="+mn-ea"/>
              <a:ea typeface="+mn-ea"/>
            </a:rPr>
            <a:t>一个</a:t>
          </a:r>
          <a:r>
            <a:rPr lang="en-US" altLang="zh-CN" sz="1600" b="0" i="0" u="none" kern="1200" dirty="0">
              <a:latin typeface="+mn-ea"/>
              <a:ea typeface="+mn-ea"/>
            </a:rPr>
            <a:t>Master</a:t>
          </a:r>
          <a:r>
            <a:rPr lang="zh-CN" altLang="en-US" sz="1600" b="0" i="0" u="none" kern="1200" dirty="0">
              <a:latin typeface="+mn-ea"/>
              <a:ea typeface="+mn-ea"/>
            </a:rPr>
            <a:t>节点（主节点）</a:t>
          </a:r>
          <a:endParaRPr lang="zh-CN" altLang="en-US" sz="1600" b="0" kern="1200" dirty="0">
            <a:latin typeface="+mn-ea"/>
            <a:ea typeface="+mn-ea"/>
          </a:endParaRPr>
        </a:p>
        <a:p>
          <a:pPr marL="171450" lvl="1" indent="-171450" algn="l" defTabSz="711200">
            <a:lnSpc>
              <a:spcPct val="90000"/>
            </a:lnSpc>
            <a:spcBef>
              <a:spcPct val="0"/>
            </a:spcBef>
            <a:spcAft>
              <a:spcPct val="15000"/>
            </a:spcAft>
            <a:buChar char="•"/>
          </a:pPr>
          <a:r>
            <a:rPr lang="zh-CN" altLang="en-US" sz="1600" b="0" i="0" u="none" kern="1200" dirty="0">
              <a:latin typeface="+mn-ea"/>
              <a:ea typeface="+mn-ea"/>
            </a:rPr>
            <a:t>一群</a:t>
          </a:r>
          <a:r>
            <a:rPr lang="en-US" altLang="zh-CN" sz="1600" b="0" i="0" u="none" kern="1200" dirty="0">
              <a:latin typeface="+mn-ea"/>
              <a:ea typeface="+mn-ea"/>
            </a:rPr>
            <a:t>Node</a:t>
          </a:r>
          <a:r>
            <a:rPr lang="zh-CN" altLang="en-US" sz="1600" b="0" i="0" u="none" kern="1200" dirty="0">
              <a:latin typeface="+mn-ea"/>
              <a:ea typeface="+mn-ea"/>
            </a:rPr>
            <a:t>节点（计算节点）</a:t>
          </a:r>
          <a:endParaRPr lang="zh-CN" altLang="en-US" sz="1600" b="0" kern="1200" dirty="0">
            <a:latin typeface="+mn-ea"/>
            <a:ea typeface="+mn-ea"/>
          </a:endParaRPr>
        </a:p>
      </dsp:txBody>
      <dsp:txXfrm>
        <a:off x="369863" y="2384210"/>
        <a:ext cx="1792959" cy="1792959"/>
      </dsp:txXfrm>
    </dsp:sp>
    <dsp:sp modelId="{C8A18C33-FFE8-4EE9-8C38-CF48474A295B}">
      <dsp:nvSpPr>
        <dsp:cNvPr id="0" name=""/>
        <dsp:cNvSpPr/>
      </dsp:nvSpPr>
      <dsp:spPr>
        <a:xfrm>
          <a:off x="2275419" y="1909161"/>
          <a:ext cx="366853" cy="457630"/>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275419" y="2000687"/>
        <a:ext cx="256797" cy="274578"/>
      </dsp:txXfrm>
    </dsp:sp>
    <dsp:sp modelId="{07A76A9D-1E75-425B-8A12-E2C46E3653DF}">
      <dsp:nvSpPr>
        <dsp:cNvPr id="0" name=""/>
        <dsp:cNvSpPr/>
      </dsp:nvSpPr>
      <dsp:spPr>
        <a:xfrm>
          <a:off x="2956718" y="1185714"/>
          <a:ext cx="1904523" cy="190452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F751593B-11AB-4EBE-B9AF-19395F07AC6D}">
      <dsp:nvSpPr>
        <dsp:cNvPr id="0" name=""/>
        <dsp:cNvSpPr/>
      </dsp:nvSpPr>
      <dsp:spPr>
        <a:xfrm>
          <a:off x="3266757" y="2328428"/>
          <a:ext cx="1904523" cy="1904523"/>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t>小程序</a:t>
          </a:r>
        </a:p>
        <a:p>
          <a:pPr marL="171450" lvl="1" indent="-171450" algn="l" defTabSz="711200">
            <a:lnSpc>
              <a:spcPct val="90000"/>
            </a:lnSpc>
            <a:spcBef>
              <a:spcPct val="0"/>
            </a:spcBef>
            <a:spcAft>
              <a:spcPct val="15000"/>
            </a:spcAft>
            <a:buChar char="•"/>
          </a:pPr>
          <a:r>
            <a:rPr lang="zh-CN" altLang="en-US" sz="1600" kern="1200" dirty="0"/>
            <a:t>在移动端上操作更方便</a:t>
          </a:r>
        </a:p>
        <a:p>
          <a:pPr marL="171450" lvl="1" indent="-171450" algn="l" defTabSz="711200">
            <a:lnSpc>
              <a:spcPct val="90000"/>
            </a:lnSpc>
            <a:spcBef>
              <a:spcPct val="0"/>
            </a:spcBef>
            <a:spcAft>
              <a:spcPct val="15000"/>
            </a:spcAft>
            <a:buChar char="•"/>
          </a:pPr>
          <a:r>
            <a:rPr lang="zh-CN" altLang="en-US" sz="1600" kern="1200" dirty="0"/>
            <a:t>和医院小程序结合更方便</a:t>
          </a:r>
        </a:p>
      </dsp:txBody>
      <dsp:txXfrm>
        <a:off x="3322539" y="2384210"/>
        <a:ext cx="1792959" cy="1792959"/>
      </dsp:txXfrm>
    </dsp:sp>
    <dsp:sp modelId="{BDCB1D3C-1BD7-4BF0-9505-AEE6F506E65B}">
      <dsp:nvSpPr>
        <dsp:cNvPr id="0" name=""/>
        <dsp:cNvSpPr/>
      </dsp:nvSpPr>
      <dsp:spPr>
        <a:xfrm>
          <a:off x="5228095" y="1909161"/>
          <a:ext cx="366853" cy="457630"/>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5228095" y="2000687"/>
        <a:ext cx="256797" cy="274578"/>
      </dsp:txXfrm>
    </dsp:sp>
    <dsp:sp modelId="{2E02AE64-DA0B-4E98-9648-C645CAB89B7D}">
      <dsp:nvSpPr>
        <dsp:cNvPr id="0" name=""/>
        <dsp:cNvSpPr/>
      </dsp:nvSpPr>
      <dsp:spPr>
        <a:xfrm>
          <a:off x="5909394" y="1185714"/>
          <a:ext cx="1904523" cy="1904523"/>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AB5DE91-B202-4C30-8B6C-4FE0DBA9DA03}">
      <dsp:nvSpPr>
        <dsp:cNvPr id="0" name=""/>
        <dsp:cNvSpPr/>
      </dsp:nvSpPr>
      <dsp:spPr>
        <a:xfrm>
          <a:off x="6219433" y="2328428"/>
          <a:ext cx="1904523" cy="1904523"/>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altLang="en-US" sz="2100" kern="1200" dirty="0">
              <a:latin typeface="+mn-ea"/>
              <a:ea typeface="+mn-ea"/>
            </a:rPr>
            <a:t>与</a:t>
          </a:r>
          <a:r>
            <a:rPr lang="en-US" altLang="zh-CN" sz="2100" kern="1200" dirty="0">
              <a:latin typeface="+mn-ea"/>
              <a:ea typeface="+mn-ea"/>
            </a:rPr>
            <a:t>EMR</a:t>
          </a:r>
          <a:r>
            <a:rPr lang="zh-CN" altLang="en-US" sz="2100" kern="1200" dirty="0">
              <a:latin typeface="+mn-ea"/>
              <a:ea typeface="+mn-ea"/>
            </a:rPr>
            <a:t>同步</a:t>
          </a:r>
        </a:p>
        <a:p>
          <a:pPr marL="171450" lvl="1" indent="-171450" algn="l" defTabSz="711200">
            <a:lnSpc>
              <a:spcPct val="90000"/>
            </a:lnSpc>
            <a:spcBef>
              <a:spcPct val="0"/>
            </a:spcBef>
            <a:spcAft>
              <a:spcPct val="15000"/>
            </a:spcAft>
            <a:buChar char="•"/>
          </a:pPr>
          <a:r>
            <a:rPr lang="zh-CN" altLang="en-US" sz="1600" kern="1200" dirty="0"/>
            <a:t>方便医生在电子病历系统中查阅</a:t>
          </a:r>
        </a:p>
        <a:p>
          <a:pPr marL="171450" lvl="1" indent="-171450" algn="l" defTabSz="711200">
            <a:lnSpc>
              <a:spcPct val="90000"/>
            </a:lnSpc>
            <a:spcBef>
              <a:spcPct val="0"/>
            </a:spcBef>
            <a:spcAft>
              <a:spcPct val="15000"/>
            </a:spcAft>
            <a:buChar char="•"/>
          </a:pPr>
          <a:r>
            <a:rPr lang="zh-CN" altLang="en-US" sz="1600" kern="1200" dirty="0"/>
            <a:t>便于医生将结果整合到电子病历</a:t>
          </a:r>
        </a:p>
      </dsp:txBody>
      <dsp:txXfrm>
        <a:off x="6275215" y="2384210"/>
        <a:ext cx="1792959" cy="179295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panose="020B0604020202020204"/>
              </a:rPr>
              <a:t>单击编辑备注格式</a:t>
            </a:r>
          </a:p>
        </p:txBody>
      </p:sp>
      <p:sp>
        <p:nvSpPr>
          <p:cNvPr id="7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panose="02020603050405020304"/>
              </a:rPr>
              <a:t> </a:t>
            </a:r>
          </a:p>
        </p:txBody>
      </p:sp>
      <p:sp>
        <p:nvSpPr>
          <p:cNvPr id="7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panose="02020603050405020304"/>
              </a:rPr>
              <a:t> </a:t>
            </a:r>
          </a:p>
        </p:txBody>
      </p:sp>
      <p:sp>
        <p:nvSpPr>
          <p:cNvPr id="7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panose="02020603050405020304"/>
              </a:rPr>
              <a:t> </a:t>
            </a:r>
          </a:p>
        </p:txBody>
      </p:sp>
      <p:sp>
        <p:nvSpPr>
          <p:cNvPr id="79" name="PlaceHolder 5"/>
          <p:cNvSpPr>
            <a:spLocks noGrp="1"/>
          </p:cNvSpPr>
          <p:nvPr>
            <p:ph type="sldNum"/>
          </p:nvPr>
        </p:nvSpPr>
        <p:spPr>
          <a:xfrm>
            <a:off x="4278960" y="10157400"/>
            <a:ext cx="3280680" cy="534240"/>
          </a:xfrm>
          <a:prstGeom prst="rect">
            <a:avLst/>
          </a:prstGeom>
        </p:spPr>
        <p:txBody>
          <a:bodyPr lIns="0" tIns="0" rIns="0" bIns="0" anchor="b"/>
          <a:lstStyle/>
          <a:p>
            <a:pPr algn="r"/>
            <a:fld id="{E258E413-2C21-4AB7-A30E-58E5A417784C}" type="slidenum">
              <a:rPr lang="en-US" sz="1400" b="0" strike="noStrike" spc="-1">
                <a:solidFill>
                  <a:srgbClr val="000000"/>
                </a:solidFill>
                <a:uFill>
                  <a:solidFill>
                    <a:srgbClr val="FFFFFF"/>
                  </a:solidFill>
                </a:uFill>
                <a:latin typeface="Times New Roman" panose="02020603050405020304"/>
              </a:rPr>
              <a:t>‹#›</a:t>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3088" y="1336675"/>
            <a:ext cx="6413500" cy="3608388"/>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E258E413-2C21-4AB7-A30E-58E5A417784C}" type="slidenum">
              <a:rPr lang="en-US" sz="1400" b="0" strike="noStrike" spc="-1" smtClean="0">
                <a:solidFill>
                  <a:srgbClr val="000000"/>
                </a:solidFill>
                <a:uFill>
                  <a:solidFill>
                    <a:srgbClr val="FFFFFF"/>
                  </a:solidFill>
                </a:uFill>
                <a:latin typeface="Times New Roman" panose="02020603050405020304"/>
              </a:rPr>
              <a:t>4</a:t>
            </a:fld>
            <a:endParaRPr lang="en-US" sz="1400" b="0" strike="noStrike" spc="-1">
              <a:solidFill>
                <a:srgbClr val="000000"/>
              </a:solidFill>
              <a:uFill>
                <a:solidFill>
                  <a:srgbClr val="FFFFFF"/>
                </a:solidFill>
              </a:uFill>
              <a:latin typeface="Times New Roman" panose="02020603050405020304"/>
            </a:endParaRPr>
          </a:p>
        </p:txBody>
      </p:sp>
    </p:spTree>
    <p:extLst>
      <p:ext uri="{BB962C8B-B14F-4D97-AF65-F5344CB8AC3E}">
        <p14:creationId xmlns:p14="http://schemas.microsoft.com/office/powerpoint/2010/main" val="171607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324A7-1DBC-4C5C-9E93-F57AAF95D1F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A64FAE0-52C0-402C-A94F-7B84E6EF0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81573A8-3DD1-43FF-BEDF-0C5E5F446109}"/>
              </a:ext>
            </a:extLst>
          </p:cNvPr>
          <p:cNvSpPr>
            <a:spLocks noGrp="1"/>
          </p:cNvSpPr>
          <p:nvPr>
            <p:ph type="dt" sz="half" idx="10"/>
          </p:nvPr>
        </p:nvSpPr>
        <p:spPr/>
        <p:txBody>
          <a:bodyPr/>
          <a:lstStyle/>
          <a:p>
            <a:fld id="{9B1CB729-FA1E-46E2-A6EE-428F283671A5}" type="datetimeFigureOut">
              <a:rPr lang="zh-CN" altLang="en-US" smtClean="0"/>
              <a:pPr/>
              <a:t>2020/7/24</a:t>
            </a:fld>
            <a:endParaRPr lang="zh-CN" altLang="en-US"/>
          </a:p>
        </p:txBody>
      </p:sp>
      <p:sp>
        <p:nvSpPr>
          <p:cNvPr id="5" name="页脚占位符 4">
            <a:extLst>
              <a:ext uri="{FF2B5EF4-FFF2-40B4-BE49-F238E27FC236}">
                <a16:creationId xmlns:a16="http://schemas.microsoft.com/office/drawing/2014/main" id="{44B50F84-BB0A-4147-9AC2-2C82D0A8DD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129D2F-D213-4FD8-BFCF-373C63A04479}"/>
              </a:ext>
            </a:extLst>
          </p:cNvPr>
          <p:cNvSpPr>
            <a:spLocks noGrp="1"/>
          </p:cNvSpPr>
          <p:nvPr>
            <p:ph type="sldNum" sz="quarter" idx="12"/>
          </p:nvPr>
        </p:nvSpPr>
        <p:spPr/>
        <p:txBody>
          <a:bodyPr/>
          <a:lstStyle/>
          <a:p>
            <a:fld id="{9708E625-4006-419D-BD79-6F6238F5677D}" type="slidenum">
              <a:rPr lang="zh-CN" altLang="en-US" smtClean="0"/>
              <a:pPr/>
              <a:t>‹#›</a:t>
            </a:fld>
            <a:endParaRPr lang="zh-CN" altLang="en-US"/>
          </a:p>
        </p:txBody>
      </p:sp>
    </p:spTree>
    <p:extLst>
      <p:ext uri="{BB962C8B-B14F-4D97-AF65-F5344CB8AC3E}">
        <p14:creationId xmlns:p14="http://schemas.microsoft.com/office/powerpoint/2010/main" val="260916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5808C-0A49-406C-889B-015DCFCE378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00FC36D-A627-4CF0-A813-B8BD7CD4D24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8B0200-C931-433F-B24C-EF14EEB4319C}"/>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5" name="页脚占位符 4">
            <a:extLst>
              <a:ext uri="{FF2B5EF4-FFF2-40B4-BE49-F238E27FC236}">
                <a16:creationId xmlns:a16="http://schemas.microsoft.com/office/drawing/2014/main" id="{1647A1E8-7CE1-40DD-A6EB-E19163919CA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39A7F679-9B4F-4247-8257-1A6D94A8CB53}"/>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94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C618BA-13EA-4831-897C-7198951EDCB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4D8AC69-898F-47ED-94F5-2D60BC0F50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C92FA1-1883-4B74-B1D7-9530E8758E1B}"/>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5" name="页脚占位符 4">
            <a:extLst>
              <a:ext uri="{FF2B5EF4-FFF2-40B4-BE49-F238E27FC236}">
                <a16:creationId xmlns:a16="http://schemas.microsoft.com/office/drawing/2014/main" id="{BE825E5D-0662-4AD7-A805-6B55FA973594}"/>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0044359A-7E22-4953-A69E-3137B69E5F6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17595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panose="020B0604020202020204"/>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panose="020B0604020202020204"/>
            </a:endParaRPr>
          </a:p>
        </p:txBody>
      </p:sp>
    </p:spTree>
    <p:extLst>
      <p:ext uri="{BB962C8B-B14F-4D97-AF65-F5344CB8AC3E}">
        <p14:creationId xmlns:p14="http://schemas.microsoft.com/office/powerpoint/2010/main" val="3751387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D588C-73ED-4766-9BE3-AB9F246333D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0A5ADD-8F06-47D9-B82B-B2462B28A92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6A1332-C9C6-4691-ADEF-5CD1C6E53B5B}"/>
              </a:ext>
            </a:extLst>
          </p:cNvPr>
          <p:cNvSpPr>
            <a:spLocks noGrp="1"/>
          </p:cNvSpPr>
          <p:nvPr>
            <p:ph type="dt" sz="half" idx="10"/>
          </p:nvPr>
        </p:nvSpPr>
        <p:spPr/>
        <p:txBody>
          <a:bodyPr/>
          <a:lstStyle/>
          <a:p>
            <a:fld id="{E8A0DC7C-DAA4-4E51-840B-EAAF6740C46B}" type="datetimeFigureOut">
              <a:rPr lang="zh-CN" altLang="en-US" smtClean="0"/>
              <a:t>2020/7/24</a:t>
            </a:fld>
            <a:endParaRPr lang="zh-CN" altLang="en-US"/>
          </a:p>
        </p:txBody>
      </p:sp>
      <p:sp>
        <p:nvSpPr>
          <p:cNvPr id="5" name="页脚占位符 4">
            <a:extLst>
              <a:ext uri="{FF2B5EF4-FFF2-40B4-BE49-F238E27FC236}">
                <a16:creationId xmlns:a16="http://schemas.microsoft.com/office/drawing/2014/main" id="{F33B2855-2B80-4FFC-83D7-06A1F511B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DF2D98-2624-412D-8E90-658F05F3D251}"/>
              </a:ext>
            </a:extLst>
          </p:cNvPr>
          <p:cNvSpPr>
            <a:spLocks noGrp="1"/>
          </p:cNvSpPr>
          <p:nvPr>
            <p:ph type="sldNum" sz="quarter" idx="12"/>
          </p:nvPr>
        </p:nvSpPr>
        <p:spPr/>
        <p:txBody>
          <a:bodyPr/>
          <a:lstStyle/>
          <a:p>
            <a:fld id="{CFB76FCE-D245-4B68-96AF-5EEEE449334D}" type="slidenum">
              <a:rPr lang="zh-CN" altLang="en-US" smtClean="0"/>
              <a:t>‹#›</a:t>
            </a:fld>
            <a:endParaRPr lang="zh-CN" altLang="en-US"/>
          </a:p>
        </p:txBody>
      </p:sp>
    </p:spTree>
    <p:extLst>
      <p:ext uri="{BB962C8B-B14F-4D97-AF65-F5344CB8AC3E}">
        <p14:creationId xmlns:p14="http://schemas.microsoft.com/office/powerpoint/2010/main" val="4090809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7EB71-6260-4497-80D0-882CC3996F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9D1A41-363D-4BEE-A155-69CD7D3A6C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8D8875C-57AA-446F-B48B-EBF7F34C8657}"/>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5" name="页脚占位符 4">
            <a:extLst>
              <a:ext uri="{FF2B5EF4-FFF2-40B4-BE49-F238E27FC236}">
                <a16:creationId xmlns:a16="http://schemas.microsoft.com/office/drawing/2014/main" id="{D59FA8E5-FD01-439C-9BEC-EDAB8055594B}"/>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3524782E-95B8-405C-9C64-0CE8136F6E3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19153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9C956-2F84-4285-83CB-29E4089A10F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1B1CEDF-7947-40E8-B15E-7164C36D149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22A304-ABBA-4763-AA60-846FF179EED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914569E-19B0-4D34-9AE4-CBBB932BE9F8}"/>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6" name="页脚占位符 5">
            <a:extLst>
              <a:ext uri="{FF2B5EF4-FFF2-40B4-BE49-F238E27FC236}">
                <a16:creationId xmlns:a16="http://schemas.microsoft.com/office/drawing/2014/main" id="{BDC4DDE6-D2F3-472A-A784-E38D847F1A82}"/>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38DA106B-508F-468D-9209-3A89AC78B39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32847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D3AC9-6A69-4F61-AA85-5B4CB407DCC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72B261-A734-4813-B06D-1143E236F7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2B39408-8EF3-4B8B-90B2-D7E95F01231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929B2D3-484D-4A8D-9565-2C1BF57727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8EEA752-DFB7-4779-8A9F-AD8B474767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B3DE426-9544-44E8-BFE7-A3C0FB970C67}"/>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8" name="页脚占位符 7">
            <a:extLst>
              <a:ext uri="{FF2B5EF4-FFF2-40B4-BE49-F238E27FC236}">
                <a16:creationId xmlns:a16="http://schemas.microsoft.com/office/drawing/2014/main" id="{57266E66-12BE-4293-8533-CAD421895219}"/>
              </a:ext>
            </a:extLst>
          </p:cNvPr>
          <p:cNvSpPr>
            <a:spLocks noGrp="1"/>
          </p:cNvSpPr>
          <p:nvPr>
            <p:ph type="ftr" sz="quarter" idx="11"/>
          </p:nvPr>
        </p:nvSpPr>
        <p:spPr/>
        <p:txBody>
          <a:bodyPr/>
          <a:lstStyle/>
          <a:p>
            <a:endParaRPr lang="en-US" dirty="0"/>
          </a:p>
        </p:txBody>
      </p:sp>
      <p:sp>
        <p:nvSpPr>
          <p:cNvPr id="9" name="灯片编号占位符 8">
            <a:extLst>
              <a:ext uri="{FF2B5EF4-FFF2-40B4-BE49-F238E27FC236}">
                <a16:creationId xmlns:a16="http://schemas.microsoft.com/office/drawing/2014/main" id="{67399DF4-7D45-4FCF-A96C-2A2621643A6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71842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1A805-7FAC-42D7-9D00-AC8E60F093E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7906A82-0BD6-4749-959A-8479D71F7ECE}"/>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4" name="页脚占位符 3">
            <a:extLst>
              <a:ext uri="{FF2B5EF4-FFF2-40B4-BE49-F238E27FC236}">
                <a16:creationId xmlns:a16="http://schemas.microsoft.com/office/drawing/2014/main" id="{2E9D3816-A01B-455E-AAF7-872D3645ACD5}"/>
              </a:ext>
            </a:extLst>
          </p:cNvPr>
          <p:cNvSpPr>
            <a:spLocks noGrp="1"/>
          </p:cNvSpPr>
          <p:nvPr>
            <p:ph type="ftr" sz="quarter" idx="11"/>
          </p:nvPr>
        </p:nvSpPr>
        <p:spPr/>
        <p:txBody>
          <a:bodyPr/>
          <a:lstStyle/>
          <a:p>
            <a:endParaRPr lang="en-US" dirty="0"/>
          </a:p>
        </p:txBody>
      </p:sp>
      <p:sp>
        <p:nvSpPr>
          <p:cNvPr id="5" name="灯片编号占位符 4">
            <a:extLst>
              <a:ext uri="{FF2B5EF4-FFF2-40B4-BE49-F238E27FC236}">
                <a16:creationId xmlns:a16="http://schemas.microsoft.com/office/drawing/2014/main" id="{FF83ED66-69F0-43C2-B01A-4B4A40D0502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7325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F0AE6C-68CB-4058-A621-4CC73D8A87E1}"/>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3" name="页脚占位符 2">
            <a:extLst>
              <a:ext uri="{FF2B5EF4-FFF2-40B4-BE49-F238E27FC236}">
                <a16:creationId xmlns:a16="http://schemas.microsoft.com/office/drawing/2014/main" id="{7DE5BC24-2646-45FB-9F8C-E05700F23D0C}"/>
              </a:ext>
            </a:extLst>
          </p:cNvPr>
          <p:cNvSpPr>
            <a:spLocks noGrp="1"/>
          </p:cNvSpPr>
          <p:nvPr>
            <p:ph type="ftr" sz="quarter" idx="11"/>
          </p:nvPr>
        </p:nvSpPr>
        <p:spPr/>
        <p:txBody>
          <a:bodyPr/>
          <a:lstStyle/>
          <a:p>
            <a:endParaRPr lang="en-US" dirty="0"/>
          </a:p>
        </p:txBody>
      </p:sp>
      <p:sp>
        <p:nvSpPr>
          <p:cNvPr id="4" name="灯片编号占位符 3">
            <a:extLst>
              <a:ext uri="{FF2B5EF4-FFF2-40B4-BE49-F238E27FC236}">
                <a16:creationId xmlns:a16="http://schemas.microsoft.com/office/drawing/2014/main" id="{A21BD379-A11E-41F5-BDC3-1D3129808B95}"/>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58902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08A925-9523-4B68-B9AB-FDB0115112E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0979448-1D1F-4F7A-B4B8-43F0D0C61C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A0FF439-007B-4752-92AE-0B3457CC8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1F81F6E-5C3F-4A2D-BBB2-9FE83491A9D3}"/>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6" name="页脚占位符 5">
            <a:extLst>
              <a:ext uri="{FF2B5EF4-FFF2-40B4-BE49-F238E27FC236}">
                <a16:creationId xmlns:a16="http://schemas.microsoft.com/office/drawing/2014/main" id="{DC55E84B-35C0-477F-9E85-23FBEB29D6CF}"/>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B82535DD-118A-49D0-9EDC-69165922929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19652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59734-8031-4665-88DC-7FB2487E3B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4870DCC-C0B7-449D-AE71-038E2BB942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5081E4-161A-4BCE-B3F6-E55EE6793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32D048-D238-4257-855F-96F38E17BA07}"/>
              </a:ext>
            </a:extLst>
          </p:cNvPr>
          <p:cNvSpPr>
            <a:spLocks noGrp="1"/>
          </p:cNvSpPr>
          <p:nvPr>
            <p:ph type="dt" sz="half" idx="10"/>
          </p:nvPr>
        </p:nvSpPr>
        <p:spPr/>
        <p:txBody>
          <a:bodyPr/>
          <a:lstStyle/>
          <a:p>
            <a:fld id="{C764DE79-268F-4C1A-8933-263129D2AF90}" type="datetimeFigureOut">
              <a:rPr lang="en-US" smtClean="0"/>
              <a:t>7/24/2020</a:t>
            </a:fld>
            <a:endParaRPr lang="en-US" dirty="0"/>
          </a:p>
        </p:txBody>
      </p:sp>
      <p:sp>
        <p:nvSpPr>
          <p:cNvPr id="6" name="页脚占位符 5">
            <a:extLst>
              <a:ext uri="{FF2B5EF4-FFF2-40B4-BE49-F238E27FC236}">
                <a16:creationId xmlns:a16="http://schemas.microsoft.com/office/drawing/2014/main" id="{77D68EA0-2E6E-4E80-B907-779422164A41}"/>
              </a:ext>
            </a:extLst>
          </p:cNvPr>
          <p:cNvSpPr>
            <a:spLocks noGrp="1"/>
          </p:cNvSpPr>
          <p:nvPr>
            <p:ph type="ftr" sz="quarter" idx="11"/>
          </p:nvPr>
        </p:nvSpPr>
        <p:spPr/>
        <p:txBody>
          <a:bodyPr/>
          <a:lstStyle/>
          <a:p>
            <a:endParaRPr lang="en-US" dirty="0"/>
          </a:p>
        </p:txBody>
      </p:sp>
      <p:sp>
        <p:nvSpPr>
          <p:cNvPr id="7" name="灯片编号占位符 6">
            <a:extLst>
              <a:ext uri="{FF2B5EF4-FFF2-40B4-BE49-F238E27FC236}">
                <a16:creationId xmlns:a16="http://schemas.microsoft.com/office/drawing/2014/main" id="{030D2A63-37A1-4658-9986-0D60989BC0D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51593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A409A22-2DA4-4702-A1BD-72DF616C20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73C444-6912-4C4E-9567-1DD2AFD86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174626-FD5C-4C0B-8454-11C822D2F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7/24/2020</a:t>
            </a:fld>
            <a:endParaRPr lang="en-US" dirty="0"/>
          </a:p>
        </p:txBody>
      </p:sp>
      <p:sp>
        <p:nvSpPr>
          <p:cNvPr id="5" name="页脚占位符 4">
            <a:extLst>
              <a:ext uri="{FF2B5EF4-FFF2-40B4-BE49-F238E27FC236}">
                <a16:creationId xmlns:a16="http://schemas.microsoft.com/office/drawing/2014/main" id="{65E1C87C-86EA-491C-8F49-23500DE72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灯片编号占位符 5">
            <a:extLst>
              <a:ext uri="{FF2B5EF4-FFF2-40B4-BE49-F238E27FC236}">
                <a16:creationId xmlns:a16="http://schemas.microsoft.com/office/drawing/2014/main" id="{47306EA4-9002-4D60-9CA4-6C8EF4E827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49501203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11" Type="http://schemas.microsoft.com/office/2007/relationships/hdphoto" Target="../media/hdphoto2.wdp"/><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gif"/><Relationship Id="rId7" Type="http://schemas.openxmlformats.org/officeDocument/2006/relationships/image" Target="../media/image6.png"/><Relationship Id="rId2" Type="http://schemas.openxmlformats.org/officeDocument/2006/relationships/image" Target="../media/image31.gif"/><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34.gif"/><Relationship Id="rId4" Type="http://schemas.openxmlformats.org/officeDocument/2006/relationships/image" Target="../media/image3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700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B55BF74-5FCB-4061-BC31-40D1F7B8CC8F}"/>
              </a:ext>
            </a:extLst>
          </p:cNvPr>
          <p:cNvPicPr>
            <a:picLocks noChangeAspect="1"/>
          </p:cNvPicPr>
          <p:nvPr/>
        </p:nvPicPr>
        <p:blipFill rotWithShape="1">
          <a:blip r:embed="rId2">
            <a:extLst>
              <a:ext uri="{28A0092B-C50C-407E-A947-70E740481C1C}">
                <a14:useLocalDpi xmlns:a14="http://schemas.microsoft.com/office/drawing/2010/main" val="0"/>
              </a:ext>
            </a:extLst>
          </a:blip>
          <a:srcRect l="26457" b="21158"/>
          <a:stretch/>
        </p:blipFill>
        <p:spPr>
          <a:xfrm>
            <a:off x="6096000" y="-605506"/>
            <a:ext cx="6096000" cy="3676013"/>
          </a:xfrm>
          <a:prstGeom prst="rect">
            <a:avLst/>
          </a:prstGeom>
        </p:spPr>
      </p:pic>
      <p:pic>
        <p:nvPicPr>
          <p:cNvPr id="10" name="图片 9">
            <a:extLst>
              <a:ext uri="{FF2B5EF4-FFF2-40B4-BE49-F238E27FC236}">
                <a16:creationId xmlns:a16="http://schemas.microsoft.com/office/drawing/2014/main" id="{19257C4A-20B5-4812-B4A1-F6D6E98DCF1C}"/>
              </a:ext>
            </a:extLst>
          </p:cNvPr>
          <p:cNvPicPr>
            <a:picLocks noChangeAspect="1"/>
          </p:cNvPicPr>
          <p:nvPr/>
        </p:nvPicPr>
        <p:blipFill rotWithShape="1">
          <a:blip r:embed="rId3">
            <a:extLst>
              <a:ext uri="{28A0092B-C50C-407E-A947-70E740481C1C}">
                <a14:useLocalDpi xmlns:a14="http://schemas.microsoft.com/office/drawing/2010/main" val="0"/>
              </a:ext>
            </a:extLst>
          </a:blip>
          <a:srcRect l="26491" r="-205" b="24122"/>
          <a:stretch/>
        </p:blipFill>
        <p:spPr>
          <a:xfrm>
            <a:off x="0" y="-495545"/>
            <a:ext cx="6096000" cy="3529626"/>
          </a:xfrm>
          <a:prstGeom prst="rect">
            <a:avLst/>
          </a:prstGeom>
        </p:spPr>
      </p:pic>
      <p:pic>
        <p:nvPicPr>
          <p:cNvPr id="7" name="图片 6">
            <a:extLst>
              <a:ext uri="{FF2B5EF4-FFF2-40B4-BE49-F238E27FC236}">
                <a16:creationId xmlns:a16="http://schemas.microsoft.com/office/drawing/2014/main" id="{5599CAC5-B329-423E-80AA-AE2A0C0998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8155" y="6039677"/>
            <a:ext cx="2517673" cy="560298"/>
          </a:xfrm>
          <a:prstGeom prst="rect">
            <a:avLst/>
          </a:prstGeom>
        </p:spPr>
      </p:pic>
      <p:sp>
        <p:nvSpPr>
          <p:cNvPr id="8" name="矩形 7">
            <a:extLst>
              <a:ext uri="{FF2B5EF4-FFF2-40B4-BE49-F238E27FC236}">
                <a16:creationId xmlns:a16="http://schemas.microsoft.com/office/drawing/2014/main" id="{8824F9DD-67DF-4FAE-A798-A17F0B028FA1}"/>
              </a:ext>
            </a:extLst>
          </p:cNvPr>
          <p:cNvSpPr/>
          <p:nvPr/>
        </p:nvSpPr>
        <p:spPr>
          <a:xfrm>
            <a:off x="0" y="2923558"/>
            <a:ext cx="12192000" cy="1179228"/>
          </a:xfrm>
          <a:prstGeom prst="rect">
            <a:avLst/>
          </a:prstGeom>
          <a:solidFill>
            <a:srgbClr val="DA251C">
              <a:alpha val="74000"/>
            </a:srgb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rgbClr val="FFFFFF"/>
                </a:solidFill>
                <a:latin typeface="黑体" panose="02010609060101010101" pitchFamily="49" charset="-122"/>
                <a:ea typeface="黑体" panose="02010609060101010101" pitchFamily="49" charset="-122"/>
                <a:cs typeface="永中粗黑" panose="02010600030101010101" pitchFamily="2" charset="-122"/>
              </a:rPr>
              <a:t>关节活动度智能测量康复评定平台</a:t>
            </a:r>
          </a:p>
        </p:txBody>
      </p:sp>
      <p:sp>
        <p:nvSpPr>
          <p:cNvPr id="9" name="文本框 8">
            <a:extLst>
              <a:ext uri="{FF2B5EF4-FFF2-40B4-BE49-F238E27FC236}">
                <a16:creationId xmlns:a16="http://schemas.microsoft.com/office/drawing/2014/main" id="{919553A8-99E9-406B-928E-7A1E1357587A}"/>
              </a:ext>
            </a:extLst>
          </p:cNvPr>
          <p:cNvSpPr txBox="1"/>
          <p:nvPr/>
        </p:nvSpPr>
        <p:spPr>
          <a:xfrm>
            <a:off x="6879225" y="4332567"/>
            <a:ext cx="3478113" cy="1631216"/>
          </a:xfrm>
          <a:prstGeom prst="rect">
            <a:avLst/>
          </a:prstGeom>
          <a:noFill/>
        </p:spPr>
        <p:txBody>
          <a:bodyPr wrap="square">
            <a:spAutoFit/>
          </a:bodyPr>
          <a:lstStyle/>
          <a:p>
            <a:pPr algn="r"/>
            <a:r>
              <a:rPr lang="zh-CN" altLang="en-US" sz="2000" dirty="0">
                <a:latin typeface="黑体" panose="02010609060101010101" pitchFamily="49" charset="-122"/>
                <a:ea typeface="黑体" panose="02010609060101010101" pitchFamily="49" charset="-122"/>
                <a:cs typeface="永中粗黑" panose="02010600030101010101" pitchFamily="2" charset="-122"/>
              </a:rPr>
              <a:t>生物图腾团队：    刘瑞</a:t>
            </a:r>
            <a:endParaRPr lang="en-US" altLang="zh-CN" sz="2000" dirty="0">
              <a:latin typeface="黑体" panose="02010609060101010101" pitchFamily="49" charset="-122"/>
              <a:ea typeface="黑体" panose="02010609060101010101" pitchFamily="49" charset="-122"/>
              <a:cs typeface="永中粗黑" panose="02010600030101010101" pitchFamily="2" charset="-122"/>
            </a:endParaRPr>
          </a:p>
          <a:p>
            <a:pPr algn="r"/>
            <a:r>
              <a:rPr lang="en-US" altLang="zh-CN" sz="2000" dirty="0">
                <a:latin typeface="黑体" panose="02010609060101010101" pitchFamily="49" charset="-122"/>
                <a:ea typeface="黑体" panose="02010609060101010101" pitchFamily="49" charset="-122"/>
                <a:cs typeface="永中粗黑" panose="02010600030101010101" pitchFamily="2" charset="-122"/>
              </a:rPr>
              <a:t>             </a:t>
            </a:r>
            <a:r>
              <a:rPr lang="zh-CN" altLang="en-US" sz="2000" dirty="0">
                <a:latin typeface="黑体" panose="02010609060101010101" pitchFamily="49" charset="-122"/>
                <a:ea typeface="黑体" panose="02010609060101010101" pitchFamily="49" charset="-122"/>
                <a:cs typeface="永中粗黑" panose="02010600030101010101" pitchFamily="2" charset="-122"/>
              </a:rPr>
              <a:t>邝锦波</a:t>
            </a:r>
            <a:endParaRPr lang="en-US" altLang="zh-CN" sz="2000" dirty="0">
              <a:latin typeface="黑体" panose="02010609060101010101" pitchFamily="49" charset="-122"/>
              <a:ea typeface="黑体" panose="02010609060101010101" pitchFamily="49" charset="-122"/>
              <a:cs typeface="永中粗黑" panose="02010600030101010101" pitchFamily="2" charset="-122"/>
            </a:endParaRPr>
          </a:p>
          <a:p>
            <a:pPr algn="r"/>
            <a:r>
              <a:rPr lang="zh-CN" altLang="en-US" sz="2000" dirty="0">
                <a:latin typeface="黑体" panose="02010609060101010101" pitchFamily="49" charset="-122"/>
                <a:ea typeface="黑体" panose="02010609060101010101" pitchFamily="49" charset="-122"/>
                <a:cs typeface="永中粗黑" panose="02010600030101010101" pitchFamily="2" charset="-122"/>
              </a:rPr>
              <a:t>冯文泰</a:t>
            </a:r>
            <a:endParaRPr lang="en-US" altLang="zh-CN" sz="2000" dirty="0">
              <a:latin typeface="黑体" panose="02010609060101010101" pitchFamily="49" charset="-122"/>
              <a:ea typeface="黑体" panose="02010609060101010101" pitchFamily="49" charset="-122"/>
              <a:cs typeface="永中粗黑" panose="02010600030101010101" pitchFamily="2" charset="-122"/>
            </a:endParaRPr>
          </a:p>
          <a:p>
            <a:pPr algn="r"/>
            <a:r>
              <a:rPr lang="zh-CN" altLang="en-US" sz="2000" dirty="0">
                <a:latin typeface="黑体" panose="02010609060101010101" pitchFamily="49" charset="-122"/>
                <a:ea typeface="黑体" panose="02010609060101010101" pitchFamily="49" charset="-122"/>
                <a:cs typeface="永中粗黑" panose="02010600030101010101" pitchFamily="2" charset="-122"/>
              </a:rPr>
              <a:t>李浩森</a:t>
            </a:r>
            <a:endParaRPr lang="en-US" altLang="zh-CN" sz="2000" dirty="0">
              <a:latin typeface="黑体" panose="02010609060101010101" pitchFamily="49" charset="-122"/>
              <a:ea typeface="黑体" panose="02010609060101010101" pitchFamily="49" charset="-122"/>
              <a:cs typeface="永中粗黑" panose="02010600030101010101" pitchFamily="2" charset="-122"/>
            </a:endParaRPr>
          </a:p>
          <a:p>
            <a:pPr algn="r"/>
            <a:r>
              <a:rPr lang="zh-CN" altLang="en-US" sz="2000" dirty="0">
                <a:latin typeface="黑体" panose="02010609060101010101" pitchFamily="49" charset="-122"/>
                <a:ea typeface="黑体" panose="02010609060101010101" pitchFamily="49" charset="-122"/>
                <a:cs typeface="永中粗黑" panose="02010600030101010101" pitchFamily="2" charset="-122"/>
              </a:rPr>
              <a:t>徐硕瑀</a:t>
            </a:r>
          </a:p>
        </p:txBody>
      </p:sp>
      <p:pic>
        <p:nvPicPr>
          <p:cNvPr id="6" name="图片 5">
            <a:extLst>
              <a:ext uri="{FF2B5EF4-FFF2-40B4-BE49-F238E27FC236}">
                <a16:creationId xmlns:a16="http://schemas.microsoft.com/office/drawing/2014/main" id="{D0DD5C43-2264-41FB-BC45-5F97CC1ED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5357" y="6221363"/>
            <a:ext cx="4773582" cy="536494"/>
          </a:xfrm>
          <a:prstGeom prst="rect">
            <a:avLst/>
          </a:prstGeom>
        </p:spPr>
      </p:pic>
    </p:spTree>
    <p:extLst>
      <p:ext uri="{BB962C8B-B14F-4D97-AF65-F5344CB8AC3E}">
        <p14:creationId xmlns:p14="http://schemas.microsoft.com/office/powerpoint/2010/main" val="2415101766"/>
      </p:ext>
    </p:extLst>
  </p:cSld>
  <p:clrMapOvr>
    <a:masterClrMapping/>
  </p:clrMapOvr>
  <mc:AlternateContent xmlns:mc="http://schemas.openxmlformats.org/markup-compatibility/2006" xmlns:p14="http://schemas.microsoft.com/office/powerpoint/2010/main">
    <mc:Choice Requires="p14">
      <p:transition spd="slow" p14:dur="2000" advTm="12000"/>
    </mc:Choice>
    <mc:Fallback xmlns="">
      <p:transition spd="slow" advTm="1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684794E-FE20-4AE1-8167-0F8E0AACFC79}"/>
              </a:ext>
            </a:extLst>
          </p:cNvPr>
          <p:cNvSpPr/>
          <p:nvPr/>
        </p:nvSpPr>
        <p:spPr>
          <a:xfrm>
            <a:off x="2884623" y="2367562"/>
            <a:ext cx="6422753" cy="1061438"/>
          </a:xfrm>
          <a:prstGeom prst="roundRect">
            <a:avLst>
              <a:gd name="adj" fmla="val 1176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2.2 </a:t>
            </a:r>
            <a:r>
              <a:rPr lang="zh-CN" altLang="en-US" sz="4000" dirty="0">
                <a:latin typeface="黑体" panose="02010609060101010101" pitchFamily="49" charset="-122"/>
                <a:ea typeface="黑体" panose="02010609060101010101" pitchFamily="49" charset="-122"/>
                <a:cs typeface="永中粗黑" panose="02010600030101010101" pitchFamily="2" charset="-122"/>
              </a:rPr>
              <a:t>用户痛点</a:t>
            </a:r>
          </a:p>
        </p:txBody>
      </p:sp>
    </p:spTree>
    <p:extLst>
      <p:ext uri="{BB962C8B-B14F-4D97-AF65-F5344CB8AC3E}">
        <p14:creationId xmlns:p14="http://schemas.microsoft.com/office/powerpoint/2010/main" val="175709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A9498561-79E0-42F2-B88F-57F76ACCCF28}"/>
              </a:ext>
            </a:extLst>
          </p:cNvPr>
          <p:cNvGraphicFramePr>
            <a:graphicFrameLocks noGrp="1"/>
          </p:cNvGraphicFramePr>
          <p:nvPr>
            <p:extLst>
              <p:ext uri="{D42A27DB-BD31-4B8C-83A1-F6EECF244321}">
                <p14:modId xmlns:p14="http://schemas.microsoft.com/office/powerpoint/2010/main" val="1060268324"/>
              </p:ext>
            </p:extLst>
          </p:nvPr>
        </p:nvGraphicFramePr>
        <p:xfrm>
          <a:off x="2955303" y="1314606"/>
          <a:ext cx="7928364" cy="4607169"/>
        </p:xfrm>
        <a:graphic>
          <a:graphicData uri="http://schemas.openxmlformats.org/drawingml/2006/table">
            <a:tbl>
              <a:tblPr firstRow="1" bandRow="1">
                <a:effectLst/>
                <a:tableStyleId>{5C22544A-7EE6-4342-B048-85BDC9FD1C3A}</a:tableStyleId>
              </a:tblPr>
              <a:tblGrid>
                <a:gridCol w="1321394">
                  <a:extLst>
                    <a:ext uri="{9D8B030D-6E8A-4147-A177-3AD203B41FA5}">
                      <a16:colId xmlns:a16="http://schemas.microsoft.com/office/drawing/2014/main" val="3628947752"/>
                    </a:ext>
                  </a:extLst>
                </a:gridCol>
                <a:gridCol w="1321394">
                  <a:extLst>
                    <a:ext uri="{9D8B030D-6E8A-4147-A177-3AD203B41FA5}">
                      <a16:colId xmlns:a16="http://schemas.microsoft.com/office/drawing/2014/main" val="3893315952"/>
                    </a:ext>
                  </a:extLst>
                </a:gridCol>
                <a:gridCol w="1321394">
                  <a:extLst>
                    <a:ext uri="{9D8B030D-6E8A-4147-A177-3AD203B41FA5}">
                      <a16:colId xmlns:a16="http://schemas.microsoft.com/office/drawing/2014/main" val="2983085210"/>
                    </a:ext>
                  </a:extLst>
                </a:gridCol>
                <a:gridCol w="1321394">
                  <a:extLst>
                    <a:ext uri="{9D8B030D-6E8A-4147-A177-3AD203B41FA5}">
                      <a16:colId xmlns:a16="http://schemas.microsoft.com/office/drawing/2014/main" val="169885329"/>
                    </a:ext>
                  </a:extLst>
                </a:gridCol>
                <a:gridCol w="1321394">
                  <a:extLst>
                    <a:ext uri="{9D8B030D-6E8A-4147-A177-3AD203B41FA5}">
                      <a16:colId xmlns:a16="http://schemas.microsoft.com/office/drawing/2014/main" val="345499344"/>
                    </a:ext>
                  </a:extLst>
                </a:gridCol>
                <a:gridCol w="1321394">
                  <a:extLst>
                    <a:ext uri="{9D8B030D-6E8A-4147-A177-3AD203B41FA5}">
                      <a16:colId xmlns:a16="http://schemas.microsoft.com/office/drawing/2014/main" val="346877678"/>
                    </a:ext>
                  </a:extLst>
                </a:gridCol>
              </a:tblGrid>
              <a:tr h="845868">
                <a:tc>
                  <a:txBody>
                    <a:bodyPr/>
                    <a:lstStyle/>
                    <a:p>
                      <a:pPr algn="ctr"/>
                      <a:endParaRPr lang="zh-CN" altLang="en-US" sz="1300" b="1" dirty="0">
                        <a:solidFill>
                          <a:schemeClr val="tx1">
                            <a:lumMod val="85000"/>
                            <a:lumOff val="15000"/>
                          </a:schemeClr>
                        </a:solidFill>
                        <a:latin typeface="+mn-ea"/>
                        <a:ea typeface="+mn-ea"/>
                        <a:cs typeface="永中粗黑" panose="02010600030101010101" pitchFamily="2" charset="-122"/>
                      </a:endParaRP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schemeClr val="bg2">
                              <a:lumMod val="25000"/>
                            </a:schemeClr>
                          </a:solidFill>
                          <a:latin typeface="+mn-ea"/>
                          <a:ea typeface="+mn-ea"/>
                          <a:cs typeface="永中粗黑" panose="02010600030101010101" pitchFamily="2" charset="-122"/>
                        </a:rPr>
                        <a:t>流程</a:t>
                      </a: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b="1" dirty="0">
                          <a:solidFill>
                            <a:schemeClr val="bg2">
                              <a:lumMod val="25000"/>
                            </a:schemeClr>
                          </a:solidFill>
                          <a:latin typeface="+mn-ea"/>
                          <a:ea typeface="+mn-ea"/>
                          <a:cs typeface="永中粗黑" panose="02010600030101010101" pitchFamily="2" charset="-122"/>
                        </a:rPr>
                        <a:t>测量方式</a:t>
                      </a: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schemeClr val="bg2">
                              <a:lumMod val="25000"/>
                            </a:schemeClr>
                          </a:solidFill>
                          <a:latin typeface="+mn-ea"/>
                          <a:ea typeface="+mn-ea"/>
                          <a:cs typeface="永中粗黑" panose="02010600030101010101" pitchFamily="2" charset="-122"/>
                        </a:rPr>
                        <a:t>测量过程</a:t>
                      </a: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schemeClr val="bg2">
                              <a:lumMod val="25000"/>
                            </a:schemeClr>
                          </a:solidFill>
                          <a:latin typeface="+mn-ea"/>
                          <a:ea typeface="+mn-ea"/>
                          <a:cs typeface="永中粗黑" panose="02010600030101010101" pitchFamily="2" charset="-122"/>
                        </a:rPr>
                        <a:t>价格</a:t>
                      </a: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solidFill>
                            <a:schemeClr val="bg2">
                              <a:lumMod val="25000"/>
                            </a:schemeClr>
                          </a:solidFill>
                          <a:latin typeface="+mn-ea"/>
                          <a:ea typeface="+mn-ea"/>
                        </a:rPr>
                        <a:t>效率</a:t>
                      </a:r>
                    </a:p>
                  </a:txBody>
                  <a:tcPr marL="76559" marR="76559" marT="38279" marB="38279"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17604625"/>
                  </a:ext>
                </a:extLst>
              </a:tr>
              <a:tr h="1253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b="1" dirty="0">
                          <a:solidFill>
                            <a:schemeClr val="tx1">
                              <a:lumMod val="85000"/>
                              <a:lumOff val="15000"/>
                            </a:schemeClr>
                          </a:solidFill>
                          <a:latin typeface="+mn-ea"/>
                          <a:ea typeface="+mn-ea"/>
                          <a:cs typeface="永中粗黑" panose="02010600030101010101" pitchFamily="2" charset="-122"/>
                        </a:rPr>
                        <a:t>量角器测量法</a:t>
                      </a:r>
                      <a:r>
                        <a:rPr lang="zh-CN" altLang="en-US" sz="1300" b="1" dirty="0">
                          <a:solidFill>
                            <a:schemeClr val="bg2">
                              <a:lumMod val="10000"/>
                            </a:schemeClr>
                          </a:solidFill>
                          <a:latin typeface="+mn-ea"/>
                          <a:ea typeface="+mn-ea"/>
                          <a:cs typeface="永中粗黑" panose="02010600030101010101" pitchFamily="2" charset="-122"/>
                        </a:rPr>
                        <a:t>（</a:t>
                      </a:r>
                      <a:r>
                        <a:rPr lang="zh-CN" altLang="en-US" sz="1300" b="1" dirty="0">
                          <a:solidFill>
                            <a:srgbClr val="CF4842"/>
                          </a:solidFill>
                          <a:latin typeface="+mn-ea"/>
                          <a:ea typeface="+mn-ea"/>
                          <a:cs typeface="永中粗黑" panose="02010600030101010101" pitchFamily="2" charset="-122"/>
                        </a:rPr>
                        <a:t>教科书法，临床上普遍使用</a:t>
                      </a:r>
                      <a:r>
                        <a:rPr lang="zh-CN" altLang="en-US" sz="1300" b="1" dirty="0">
                          <a:solidFill>
                            <a:schemeClr val="bg2">
                              <a:lumMod val="10000"/>
                            </a:schemeClr>
                          </a:solidFill>
                          <a:latin typeface="+mn-ea"/>
                          <a:ea typeface="+mn-ea"/>
                          <a:cs typeface="永中粗黑" panose="02010600030101010101" pitchFamily="2" charset="-122"/>
                        </a:rPr>
                        <a:t>）</a:t>
                      </a:r>
                      <a:endParaRPr lang="en-US" altLang="zh-CN" sz="1300" b="1" dirty="0">
                        <a:solidFill>
                          <a:schemeClr val="bg2">
                            <a:lumMod val="10000"/>
                          </a:schemeClr>
                        </a:solidFill>
                        <a:latin typeface="+mn-ea"/>
                        <a:ea typeface="+mn-ea"/>
                        <a:cs typeface="永中粗黑"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300" b="1" dirty="0">
                        <a:solidFill>
                          <a:schemeClr val="tx1">
                            <a:lumMod val="85000"/>
                            <a:lumOff val="15000"/>
                          </a:schemeClr>
                        </a:solidFill>
                        <a:latin typeface="+mn-ea"/>
                        <a:ea typeface="+mn-ea"/>
                        <a:cs typeface="永中粗黑" panose="02010600030101010101" pitchFamily="2" charset="-122"/>
                      </a:endParaRP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1300" dirty="0">
                          <a:latin typeface="+mn-ea"/>
                          <a:ea typeface="+mn-ea"/>
                        </a:rPr>
                        <a:t>病人到医院进行测量</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300" dirty="0">
                          <a:latin typeface="+mn-ea"/>
                          <a:ea typeface="+mn-ea"/>
                        </a:rPr>
                        <a:t>医用量角器</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1300" dirty="0">
                          <a:latin typeface="+mn-ea"/>
                          <a:ea typeface="+mn-ea"/>
                        </a:rPr>
                        <a:t>误差大、繁琐</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300" dirty="0">
                          <a:latin typeface="+mn-ea"/>
                          <a:ea typeface="+mn-ea"/>
                        </a:rPr>
                        <a:t>一般</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1300" dirty="0">
                          <a:latin typeface="+mn-ea"/>
                          <a:ea typeface="+mn-ea"/>
                        </a:rPr>
                        <a:t>低</a:t>
                      </a:r>
                      <a:endParaRPr lang="en-US" altLang="zh-CN" sz="1300" dirty="0">
                        <a:latin typeface="+mn-ea"/>
                        <a:ea typeface="+mn-ea"/>
                      </a:endParaRP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08880761"/>
                  </a:ext>
                </a:extLst>
              </a:tr>
              <a:tr h="1253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b="1" dirty="0">
                          <a:solidFill>
                            <a:schemeClr val="tx1">
                              <a:lumMod val="85000"/>
                              <a:lumOff val="15000"/>
                            </a:schemeClr>
                          </a:solidFill>
                          <a:latin typeface="+mn-ea"/>
                          <a:ea typeface="+mn-ea"/>
                          <a:cs typeface="永中粗黑" panose="02010600030101010101" pitchFamily="2" charset="-122"/>
                        </a:rPr>
                        <a:t>照相法（拍照后，在照片上用量角器测量角度）</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latin typeface="+mn-ea"/>
                          <a:ea typeface="+mn-ea"/>
                        </a:rPr>
                        <a:t>病人到测量单位进行测量</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300" dirty="0">
                          <a:latin typeface="+mn-ea"/>
                          <a:ea typeface="+mn-ea"/>
                        </a:rPr>
                        <a:t>固定角度照相机</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latin typeface="+mn-ea"/>
                          <a:ea typeface="+mn-ea"/>
                        </a:rPr>
                        <a:t>误差大，依赖拍摄角度</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300" dirty="0">
                          <a:latin typeface="+mn-ea"/>
                          <a:ea typeface="+mn-ea"/>
                        </a:rPr>
                        <a:t>一般</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zh-CN" altLang="en-US" sz="1300" dirty="0">
                          <a:latin typeface="+mn-ea"/>
                          <a:ea typeface="+mn-ea"/>
                        </a:rPr>
                        <a:t>中</a:t>
                      </a:r>
                    </a:p>
                  </a:txBody>
                  <a:tcPr marL="76559" marR="76559" marT="38279" marB="3827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98829020"/>
                  </a:ext>
                </a:extLst>
              </a:tr>
              <a:tr h="1253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b="1" dirty="0">
                          <a:solidFill>
                            <a:schemeClr val="tx1">
                              <a:lumMod val="85000"/>
                              <a:lumOff val="15000"/>
                            </a:schemeClr>
                          </a:solidFill>
                          <a:latin typeface="+mn-ea"/>
                          <a:ea typeface="+mn-ea"/>
                          <a:cs typeface="永中粗黑" panose="02010600030101010101" pitchFamily="2" charset="-122"/>
                        </a:rPr>
                        <a:t>智能硬件测量法</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latin typeface="+mn-ea"/>
                          <a:ea typeface="+mn-ea"/>
                        </a:rPr>
                        <a:t>病人到测量单位进行测量</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latin typeface="+mn-ea"/>
                          <a:ea typeface="+mn-ea"/>
                        </a:rPr>
                        <a:t>人体躯干固定追踪点和特殊相机</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300" dirty="0">
                          <a:latin typeface="+mn-ea"/>
                          <a:ea typeface="+mn-ea"/>
                        </a:rPr>
                        <a:t>测量前安装调试繁琐，依赖拍摄设备</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300" dirty="0">
                          <a:latin typeface="+mn-ea"/>
                          <a:ea typeface="+mn-ea"/>
                        </a:rPr>
                        <a:t>高昂</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zh-CN" altLang="en-US" sz="1300" dirty="0">
                          <a:latin typeface="+mn-ea"/>
                          <a:ea typeface="+mn-ea"/>
                        </a:rPr>
                        <a:t>高</a:t>
                      </a:r>
                    </a:p>
                  </a:txBody>
                  <a:tcPr marL="76559" marR="76559" marT="38279" marB="3827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06485156"/>
                  </a:ext>
                </a:extLst>
              </a:tr>
            </a:tbl>
          </a:graphicData>
        </a:graphic>
      </p:graphicFrame>
      <p:sp>
        <p:nvSpPr>
          <p:cNvPr id="3" name="标题 1">
            <a:extLst>
              <a:ext uri="{FF2B5EF4-FFF2-40B4-BE49-F238E27FC236}">
                <a16:creationId xmlns:a16="http://schemas.microsoft.com/office/drawing/2014/main" id="{F3B1F30C-AD04-489A-9EA1-81D912E5920B}"/>
              </a:ext>
            </a:extLst>
          </p:cNvPr>
          <p:cNvSpPr txBox="1">
            <a:spLocks/>
          </p:cNvSpPr>
          <p:nvPr/>
        </p:nvSpPr>
        <p:spPr>
          <a:xfrm>
            <a:off x="445476" y="1314606"/>
            <a:ext cx="11134012" cy="276968"/>
          </a:xfrm>
          <a:prstGeom prst="rect">
            <a:avLst/>
          </a:prstGeom>
          <a:effectLst>
            <a:outerShdw blurRad="50800" dist="38100" dir="5400000" algn="t" rotWithShape="0">
              <a:prstClr val="black">
                <a:alpha val="23000"/>
              </a:prstClr>
            </a:outerShdw>
          </a:effectLst>
        </p:spPr>
        <p:txBody>
          <a:bodyPr lIns="0" tIns="0" rIns="0" bIns="0" anchor="ctr"/>
          <a:lstStyle/>
          <a:p>
            <a:pPr>
              <a:lnSpc>
                <a:spcPct val="150000"/>
              </a:lnSpc>
            </a:pPr>
            <a:r>
              <a:rPr lang="zh-CN" altLang="en-US" dirty="0">
                <a:latin typeface="+mn-ea"/>
                <a:cs typeface="永中粗黑" panose="02010600030101010101" pitchFamily="2" charset="-122"/>
              </a:rPr>
              <a:t>现有测量工具和方法或者客观性差、误差巨大，又或者使用繁琐、成本昂贵，任何一种测量方法都无法在精度、稳定性、实时性和安全性等方面同时满足临床、司法等领域的要求。</a:t>
            </a:r>
            <a:endParaRPr lang="en-US" altLang="zh-CN" sz="4000" dirty="0">
              <a:latin typeface="+mn-ea"/>
              <a:cs typeface="永中粗黑" panose="02010600030101010101" pitchFamily="2" charset="-122"/>
            </a:endParaRPr>
          </a:p>
          <a:p>
            <a:pPr algn="ctr">
              <a:lnSpc>
                <a:spcPct val="150000"/>
              </a:lnSpc>
            </a:pPr>
            <a:endParaRPr lang="zh-CN" altLang="en-US" sz="4000" kern="0" dirty="0">
              <a:latin typeface="永中粗黑" panose="02010600030101010101" pitchFamily="2" charset="-122"/>
              <a:ea typeface="永中粗黑" panose="02010600030101010101" pitchFamily="2" charset="-122"/>
              <a:cs typeface="永中粗黑" panose="02010600030101010101" pitchFamily="2" charset="-122"/>
            </a:endParaRPr>
          </a:p>
        </p:txBody>
      </p:sp>
      <p:pic>
        <p:nvPicPr>
          <p:cNvPr id="8" name="图片 7">
            <a:extLst>
              <a:ext uri="{FF2B5EF4-FFF2-40B4-BE49-F238E27FC236}">
                <a16:creationId xmlns:a16="http://schemas.microsoft.com/office/drawing/2014/main" id="{777F6D95-420B-4EAA-B647-832C035A8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725" y="2454317"/>
            <a:ext cx="1287991" cy="625996"/>
          </a:xfrm>
          <a:prstGeom prst="rect">
            <a:avLst/>
          </a:prstGeom>
        </p:spPr>
      </p:pic>
      <p:pic>
        <p:nvPicPr>
          <p:cNvPr id="10" name="图片 9">
            <a:extLst>
              <a:ext uri="{FF2B5EF4-FFF2-40B4-BE49-F238E27FC236}">
                <a16:creationId xmlns:a16="http://schemas.microsoft.com/office/drawing/2014/main" id="{95CBFB82-A9E7-46A0-81DA-7437EBBE25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953" b="21439"/>
          <a:stretch/>
        </p:blipFill>
        <p:spPr>
          <a:xfrm>
            <a:off x="954540" y="3725731"/>
            <a:ext cx="1280176" cy="638630"/>
          </a:xfrm>
          <a:prstGeom prst="rect">
            <a:avLst/>
          </a:prstGeom>
        </p:spPr>
      </p:pic>
      <p:grpSp>
        <p:nvGrpSpPr>
          <p:cNvPr id="13" name="组合 12">
            <a:extLst>
              <a:ext uri="{FF2B5EF4-FFF2-40B4-BE49-F238E27FC236}">
                <a16:creationId xmlns:a16="http://schemas.microsoft.com/office/drawing/2014/main" id="{7BEC9058-93C3-4B92-8EDC-2A77B6409549}"/>
              </a:ext>
            </a:extLst>
          </p:cNvPr>
          <p:cNvGrpSpPr/>
          <p:nvPr/>
        </p:nvGrpSpPr>
        <p:grpSpPr>
          <a:xfrm>
            <a:off x="1086019" y="4713208"/>
            <a:ext cx="1017219" cy="1056899"/>
            <a:chOff x="9480849" y="1835454"/>
            <a:chExt cx="2057418" cy="2448342"/>
          </a:xfrm>
        </p:grpSpPr>
        <p:pic>
          <p:nvPicPr>
            <p:cNvPr id="14" name="图片 13">
              <a:extLst>
                <a:ext uri="{FF2B5EF4-FFF2-40B4-BE49-F238E27FC236}">
                  <a16:creationId xmlns:a16="http://schemas.microsoft.com/office/drawing/2014/main" id="{80F18E04-0255-4755-B784-3C5CB084010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rcRect t="14837" b="11502"/>
            <a:stretch/>
          </p:blipFill>
          <p:spPr>
            <a:xfrm>
              <a:off x="9480849" y="1835454"/>
              <a:ext cx="2057418" cy="1176837"/>
            </a:xfrm>
            <a:prstGeom prst="rect">
              <a:avLst/>
            </a:prstGeom>
          </p:spPr>
        </p:pic>
        <p:pic>
          <p:nvPicPr>
            <p:cNvPr id="15" name="图片 14">
              <a:extLst>
                <a:ext uri="{FF2B5EF4-FFF2-40B4-BE49-F238E27FC236}">
                  <a16:creationId xmlns:a16="http://schemas.microsoft.com/office/drawing/2014/main" id="{14475272-D393-4D04-AF7E-8D7855B51E1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3404" b="8522"/>
            <a:stretch/>
          </p:blipFill>
          <p:spPr>
            <a:xfrm>
              <a:off x="9480849" y="3036458"/>
              <a:ext cx="2057418" cy="1247338"/>
            </a:xfrm>
            <a:prstGeom prst="rect">
              <a:avLst/>
            </a:prstGeom>
          </p:spPr>
        </p:pic>
      </p:grpSp>
      <p:sp>
        <p:nvSpPr>
          <p:cNvPr id="2" name="文本框 18">
            <a:extLst>
              <a:ext uri="{FF2B5EF4-FFF2-40B4-BE49-F238E27FC236}">
                <a16:creationId xmlns:a16="http://schemas.microsoft.com/office/drawing/2014/main" id="{9BAC382C-246B-4BFF-9A1B-D89E12576E4E}"/>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2.2 </a:t>
            </a:r>
            <a:r>
              <a:rPr lang="zh-CN" altLang="en-US" sz="2400" b="1" dirty="0">
                <a:solidFill>
                  <a:srgbClr val="FFFFFF"/>
                </a:solidFill>
                <a:latin typeface="黑体" panose="02010609060101010101" charset="-122"/>
                <a:ea typeface="黑体" panose="02010609060101010101" charset="-122"/>
              </a:rPr>
              <a:t>用户痛点                     </a:t>
            </a:r>
            <a:r>
              <a:rPr lang="en-US" altLang="zh-CN" sz="2400" b="1" dirty="0">
                <a:solidFill>
                  <a:srgbClr val="FFFFFF"/>
                </a:solidFill>
                <a:latin typeface="黑体" panose="02010609060101010101" charset="-122"/>
                <a:ea typeface="黑体" panose="02010609060101010101" charset="-122"/>
              </a:rPr>
              <a:t>ROM</a:t>
            </a:r>
            <a:r>
              <a:rPr lang="zh-CN" altLang="en-US" sz="2400" b="1" dirty="0">
                <a:solidFill>
                  <a:srgbClr val="FFFFFF"/>
                </a:solidFill>
                <a:latin typeface="黑体" panose="02010609060101010101" charset="-122"/>
                <a:ea typeface="黑体" panose="02010609060101010101" charset="-122"/>
              </a:rPr>
              <a:t>评定的难点</a:t>
            </a:r>
            <a:endParaRPr lang="en-US" altLang="zh-CN" sz="2400" b="1" dirty="0">
              <a:solidFill>
                <a:srgbClr val="FFFFFF"/>
              </a:solidFill>
              <a:latin typeface="黑体" panose="02010609060101010101" charset="-122"/>
              <a:ea typeface="黑体" panose="02010609060101010101" charset="-122"/>
            </a:endParaRPr>
          </a:p>
        </p:txBody>
      </p:sp>
      <p:pic>
        <p:nvPicPr>
          <p:cNvPr id="18" name="图片 17">
            <a:extLst>
              <a:ext uri="{FF2B5EF4-FFF2-40B4-BE49-F238E27FC236}">
                <a16:creationId xmlns:a16="http://schemas.microsoft.com/office/drawing/2014/main" id="{0C93EE07-3AF9-48C7-8CE0-730EF470E4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12" name="图片 11">
            <a:extLst>
              <a:ext uri="{FF2B5EF4-FFF2-40B4-BE49-F238E27FC236}">
                <a16:creationId xmlns:a16="http://schemas.microsoft.com/office/drawing/2014/main" id="{30B5DB2D-ED5C-458A-B1F1-B508A36FD0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415083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7">
            <a:extLst>
              <a:ext uri="{FF2B5EF4-FFF2-40B4-BE49-F238E27FC236}">
                <a16:creationId xmlns:a16="http://schemas.microsoft.com/office/drawing/2014/main" id="{CEED9882-92B7-4E4F-88A7-CE97BF2C58D0}"/>
              </a:ext>
            </a:extLst>
          </p:cNvPr>
          <p:cNvGraphicFramePr>
            <a:graphicFrameLocks noGrp="1"/>
          </p:cNvGraphicFramePr>
          <p:nvPr>
            <p:extLst>
              <p:ext uri="{D42A27DB-BD31-4B8C-83A1-F6EECF244321}">
                <p14:modId xmlns:p14="http://schemas.microsoft.com/office/powerpoint/2010/main" val="3902353960"/>
              </p:ext>
            </p:extLst>
          </p:nvPr>
        </p:nvGraphicFramePr>
        <p:xfrm>
          <a:off x="1017819" y="1403567"/>
          <a:ext cx="10156362" cy="4552003"/>
        </p:xfrm>
        <a:graphic>
          <a:graphicData uri="http://schemas.openxmlformats.org/drawingml/2006/table">
            <a:tbl>
              <a:tblPr firstRow="1" bandRow="1">
                <a:tableStyleId>{8799B23B-EC83-4686-B30A-512413B5E67A}</a:tableStyleId>
              </a:tblPr>
              <a:tblGrid>
                <a:gridCol w="1836294">
                  <a:extLst>
                    <a:ext uri="{9D8B030D-6E8A-4147-A177-3AD203B41FA5}">
                      <a16:colId xmlns:a16="http://schemas.microsoft.com/office/drawing/2014/main" val="2787006031"/>
                    </a:ext>
                  </a:extLst>
                </a:gridCol>
                <a:gridCol w="8320068">
                  <a:extLst>
                    <a:ext uri="{9D8B030D-6E8A-4147-A177-3AD203B41FA5}">
                      <a16:colId xmlns:a16="http://schemas.microsoft.com/office/drawing/2014/main" val="2777621908"/>
                    </a:ext>
                  </a:extLst>
                </a:gridCol>
              </a:tblGrid>
              <a:tr h="672455">
                <a:tc>
                  <a:txBody>
                    <a:bodyPr/>
                    <a:lstStyle/>
                    <a:p>
                      <a:pPr algn="ctr"/>
                      <a:r>
                        <a:rPr lang="zh-CN" altLang="en-US" sz="2000" dirty="0">
                          <a:latin typeface="+mn-ea"/>
                          <a:cs typeface="永中粗黑" panose="02010600030101010101" pitchFamily="2" charset="-122"/>
                        </a:rPr>
                        <a:t>便携式</a:t>
                      </a:r>
                      <a:endParaRPr lang="zh-CN" altLang="en-US" sz="20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mn-ea"/>
                          <a:cs typeface="永中粗黑" panose="02010600030101010101" pitchFamily="2" charset="-122"/>
                        </a:rPr>
                        <a:t>测量系统易携带，搭建简单，占用空间小，对环境要求低。</a:t>
                      </a:r>
                    </a:p>
                  </a:txBody>
                  <a:tcPr anchor="ctr"/>
                </a:tc>
                <a:extLst>
                  <a:ext uri="{0D108BD9-81ED-4DB2-BD59-A6C34878D82A}">
                    <a16:rowId xmlns:a16="http://schemas.microsoft.com/office/drawing/2014/main" val="1774483946"/>
                  </a:ext>
                </a:extLst>
              </a:tr>
              <a:tr h="672455">
                <a:tc>
                  <a:txBody>
                    <a:bodyPr/>
                    <a:lstStyle/>
                    <a:p>
                      <a:pPr algn="ctr"/>
                      <a:r>
                        <a:rPr lang="zh-CN" altLang="en-US" sz="2000" b="1" dirty="0">
                          <a:latin typeface="+mn-ea"/>
                          <a:cs typeface="永中粗黑" panose="02010600030101010101" pitchFamily="2" charset="-122"/>
                        </a:rPr>
                        <a:t>操作简单</a:t>
                      </a:r>
                      <a:endParaRPr lang="zh-CN" altLang="en-US" sz="2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mn-ea"/>
                          <a:cs typeface="永中粗黑" panose="02010600030101010101" pitchFamily="2" charset="-122"/>
                        </a:rPr>
                        <a:t>测量人员经过简单指导便能熟练操作系统，整个测量过程耗时短。</a:t>
                      </a:r>
                      <a:endParaRPr lang="en-US" altLang="zh-CN" sz="2000" b="0" dirty="0">
                        <a:latin typeface="+mn-ea"/>
                        <a:cs typeface="永中粗黑" panose="02010600030101010101" pitchFamily="2" charset="-122"/>
                      </a:endParaRPr>
                    </a:p>
                  </a:txBody>
                  <a:tcPr anchor="ctr"/>
                </a:tc>
                <a:extLst>
                  <a:ext uri="{0D108BD9-81ED-4DB2-BD59-A6C34878D82A}">
                    <a16:rowId xmlns:a16="http://schemas.microsoft.com/office/drawing/2014/main" val="2455801089"/>
                  </a:ext>
                </a:extLst>
              </a:tr>
              <a:tr h="672455">
                <a:tc>
                  <a:txBody>
                    <a:bodyPr/>
                    <a:lstStyle/>
                    <a:p>
                      <a:pPr algn="ctr"/>
                      <a:r>
                        <a:rPr lang="zh-CN" altLang="en-US" sz="2000" b="1" dirty="0">
                          <a:latin typeface="+mn-ea"/>
                          <a:cs typeface="永中粗黑" panose="02010600030101010101" pitchFamily="2" charset="-122"/>
                        </a:rPr>
                        <a:t>适用性强</a:t>
                      </a:r>
                      <a:endParaRPr lang="zh-CN" altLang="en-US" sz="2000" b="1" dirty="0"/>
                    </a:p>
                  </a:txBody>
                  <a:tcPr anchor="ctr"/>
                </a:tc>
                <a:tc>
                  <a:txBody>
                    <a:bodyPr/>
                    <a:lstStyle/>
                    <a:p>
                      <a:pPr algn="ctr"/>
                      <a:r>
                        <a:rPr lang="zh-CN" altLang="en-US" sz="2000" b="0" dirty="0">
                          <a:latin typeface="+mn-ea"/>
                          <a:cs typeface="永中粗黑" panose="02010600030101010101" pitchFamily="2" charset="-122"/>
                        </a:rPr>
                        <a:t>测量系统必须能够测量人体多个关节的不同运动。</a:t>
                      </a:r>
                      <a:endParaRPr lang="en-US" altLang="zh-CN" sz="2000" b="0" dirty="0">
                        <a:latin typeface="+mn-ea"/>
                        <a:cs typeface="永中粗黑" panose="02010600030101010101" pitchFamily="2" charset="-122"/>
                      </a:endParaRPr>
                    </a:p>
                  </a:txBody>
                  <a:tcPr anchor="ctr"/>
                </a:tc>
                <a:extLst>
                  <a:ext uri="{0D108BD9-81ED-4DB2-BD59-A6C34878D82A}">
                    <a16:rowId xmlns:a16="http://schemas.microsoft.com/office/drawing/2014/main" val="2050173570"/>
                  </a:ext>
                </a:extLst>
              </a:tr>
              <a:tr h="672455">
                <a:tc>
                  <a:txBody>
                    <a:bodyPr/>
                    <a:lstStyle/>
                    <a:p>
                      <a:pPr algn="ctr"/>
                      <a:r>
                        <a:rPr lang="zh-CN" altLang="en-US" sz="2000" b="1" dirty="0">
                          <a:latin typeface="+mn-ea"/>
                          <a:cs typeface="永中粗黑" panose="02010600030101010101" pitchFamily="2" charset="-122"/>
                        </a:rPr>
                        <a:t>精度高</a:t>
                      </a:r>
                      <a:endParaRPr lang="zh-CN" altLang="en-US" sz="2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mn-ea"/>
                          <a:cs typeface="永中粗黑" panose="02010600030101010101" pitchFamily="2" charset="-122"/>
                        </a:rPr>
                        <a:t>高精度以应对不同场合的需求。</a:t>
                      </a:r>
                    </a:p>
                  </a:txBody>
                  <a:tcPr anchor="ctr"/>
                </a:tc>
                <a:extLst>
                  <a:ext uri="{0D108BD9-81ED-4DB2-BD59-A6C34878D82A}">
                    <a16:rowId xmlns:a16="http://schemas.microsoft.com/office/drawing/2014/main" val="2765844300"/>
                  </a:ext>
                </a:extLst>
              </a:tr>
              <a:tr h="1189728">
                <a:tc>
                  <a:txBody>
                    <a:bodyPr/>
                    <a:lstStyle/>
                    <a:p>
                      <a:pPr algn="ctr"/>
                      <a:r>
                        <a:rPr lang="zh-CN" altLang="en-US" sz="2000" b="1" dirty="0">
                          <a:latin typeface="+mn-ea"/>
                          <a:cs typeface="永中粗黑" panose="02010600030101010101" pitchFamily="2" charset="-122"/>
                        </a:rPr>
                        <a:t>重复性好</a:t>
                      </a:r>
                      <a:endParaRPr lang="zh-CN" altLang="en-US" sz="20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mn-ea"/>
                          <a:cs typeface="永中粗黑" panose="02010600030101010101" pitchFamily="2" charset="-122"/>
                        </a:rPr>
                        <a:t>同一操作者或不同操作者使用该系统对某个关节角度进行多次测量时，得到的结果误差小。</a:t>
                      </a:r>
                    </a:p>
                  </a:txBody>
                  <a:tcPr anchor="ctr"/>
                </a:tc>
                <a:extLst>
                  <a:ext uri="{0D108BD9-81ED-4DB2-BD59-A6C34878D82A}">
                    <a16:rowId xmlns:a16="http://schemas.microsoft.com/office/drawing/2014/main" val="2170845346"/>
                  </a:ext>
                </a:extLst>
              </a:tr>
              <a:tr h="672455">
                <a:tc>
                  <a:txBody>
                    <a:bodyPr/>
                    <a:lstStyle/>
                    <a:p>
                      <a:pPr algn="ctr"/>
                      <a:r>
                        <a:rPr lang="zh-CN" altLang="en-US" sz="2000" b="1" dirty="0">
                          <a:latin typeface="+mn-ea"/>
                          <a:cs typeface="永中粗黑" panose="02010600030101010101" pitchFamily="2" charset="-122"/>
                        </a:rPr>
                        <a:t>实时性</a:t>
                      </a:r>
                      <a:endParaRPr lang="zh-CN" altLang="en-US" sz="2000" b="1" dirty="0"/>
                    </a:p>
                  </a:txBody>
                  <a:tcPr anchor="ctr"/>
                </a:tc>
                <a:tc>
                  <a:txBody>
                    <a:bodyPr/>
                    <a:lstStyle/>
                    <a:p>
                      <a:pPr algn="ctr"/>
                      <a:r>
                        <a:rPr lang="zh-CN" altLang="en-US" sz="2000" b="0" dirty="0">
                          <a:latin typeface="+mn-ea"/>
                          <a:cs typeface="永中粗黑" panose="02010600030101010101" pitchFamily="2" charset="-122"/>
                        </a:rPr>
                        <a:t>系统能够实时计算出测量结果，方便测量人员观察并记录结果。</a:t>
                      </a:r>
                      <a:endParaRPr lang="en-US" altLang="zh-CN" sz="2000" b="0" dirty="0">
                        <a:latin typeface="+mn-ea"/>
                        <a:cs typeface="永中粗黑" panose="02010600030101010101" pitchFamily="2" charset="-122"/>
                      </a:endParaRPr>
                    </a:p>
                  </a:txBody>
                  <a:tcPr anchor="ctr"/>
                </a:tc>
                <a:extLst>
                  <a:ext uri="{0D108BD9-81ED-4DB2-BD59-A6C34878D82A}">
                    <a16:rowId xmlns:a16="http://schemas.microsoft.com/office/drawing/2014/main" val="3144726051"/>
                  </a:ext>
                </a:extLst>
              </a:tr>
            </a:tbl>
          </a:graphicData>
        </a:graphic>
      </p:graphicFrame>
      <p:sp>
        <p:nvSpPr>
          <p:cNvPr id="9" name="文本框 8">
            <a:extLst>
              <a:ext uri="{FF2B5EF4-FFF2-40B4-BE49-F238E27FC236}">
                <a16:creationId xmlns:a16="http://schemas.microsoft.com/office/drawing/2014/main" id="{AB9B4124-8FBF-4E89-8454-97F56688C470}"/>
              </a:ext>
            </a:extLst>
          </p:cNvPr>
          <p:cNvSpPr txBox="1"/>
          <p:nvPr/>
        </p:nvSpPr>
        <p:spPr>
          <a:xfrm>
            <a:off x="390633" y="769888"/>
            <a:ext cx="10796954" cy="927305"/>
          </a:xfrm>
          <a:prstGeom prst="rect">
            <a:avLst/>
          </a:prstGeom>
          <a:noFill/>
        </p:spPr>
        <p:txBody>
          <a:bodyPr wrap="square">
            <a:spAutoFit/>
          </a:bodyPr>
          <a:lstStyle/>
          <a:p>
            <a:pPr marL="0" indent="0">
              <a:lnSpc>
                <a:spcPct val="150000"/>
              </a:lnSpc>
              <a:buNone/>
            </a:pPr>
            <a:r>
              <a:rPr lang="zh-CN" altLang="en-US" sz="2000" dirty="0">
                <a:latin typeface="+mn-ea"/>
                <a:cs typeface="永中粗黑" panose="02010600030101010101" pitchFamily="2" charset="-122"/>
              </a:rPr>
              <a:t>由于关节活动度应用的普遍性和重要性，临床对测量关节活动度的仪器提出了以下6点发展要求:</a:t>
            </a:r>
            <a:endParaRPr lang="en-US" altLang="zh-CN" sz="2000" dirty="0">
              <a:latin typeface="+mn-ea"/>
              <a:cs typeface="永中粗黑" panose="02010600030101010101" pitchFamily="2" charset="-122"/>
            </a:endParaRPr>
          </a:p>
          <a:p>
            <a:pPr marL="0" indent="0">
              <a:lnSpc>
                <a:spcPct val="150000"/>
              </a:lnSpc>
              <a:buNone/>
            </a:pPr>
            <a:endParaRPr lang="zh-CN" altLang="en-US" dirty="0">
              <a:latin typeface="+mn-ea"/>
              <a:cs typeface="永中粗黑" panose="02010600030101010101" pitchFamily="2" charset="-122"/>
            </a:endParaRPr>
          </a:p>
        </p:txBody>
      </p:sp>
      <p:sp>
        <p:nvSpPr>
          <p:cNvPr id="3" name="文本框 18">
            <a:extLst>
              <a:ext uri="{FF2B5EF4-FFF2-40B4-BE49-F238E27FC236}">
                <a16:creationId xmlns:a16="http://schemas.microsoft.com/office/drawing/2014/main" id="{56747FB4-50EC-4073-894B-2F282C467301}"/>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2.2 </a:t>
            </a:r>
            <a:r>
              <a:rPr lang="zh-CN" altLang="en-US" sz="2400" b="1" dirty="0">
                <a:solidFill>
                  <a:srgbClr val="FFFFFF"/>
                </a:solidFill>
                <a:latin typeface="黑体" panose="02010609060101010101" charset="-122"/>
                <a:ea typeface="黑体" panose="02010609060101010101" charset="-122"/>
              </a:rPr>
              <a:t>用户痛点                  </a:t>
            </a:r>
            <a:r>
              <a:rPr lang="en-US" altLang="zh-CN" sz="2400" b="1" dirty="0">
                <a:solidFill>
                  <a:srgbClr val="FFFFFF"/>
                </a:solidFill>
                <a:latin typeface="黑体" panose="02010609060101010101" charset="-122"/>
                <a:ea typeface="黑体" panose="02010609060101010101" charset="-122"/>
              </a:rPr>
              <a:t>ROM</a:t>
            </a:r>
            <a:r>
              <a:rPr lang="zh-CN" altLang="en-US" sz="2400" b="1" dirty="0">
                <a:solidFill>
                  <a:srgbClr val="FFFFFF"/>
                </a:solidFill>
                <a:latin typeface="黑体" panose="02010609060101010101" charset="-122"/>
                <a:ea typeface="黑体" panose="02010609060101010101" charset="-122"/>
              </a:rPr>
              <a:t>测量的发展趋势</a:t>
            </a:r>
            <a:endParaRPr lang="en-US" altLang="zh-CN" sz="2400" b="1" dirty="0">
              <a:solidFill>
                <a:srgbClr val="FFFFFF"/>
              </a:solidFill>
              <a:latin typeface="黑体" panose="02010609060101010101" charset="-122"/>
              <a:ea typeface="黑体" panose="02010609060101010101" charset="-122"/>
            </a:endParaRPr>
          </a:p>
        </p:txBody>
      </p:sp>
      <p:pic>
        <p:nvPicPr>
          <p:cNvPr id="13" name="图片 12">
            <a:extLst>
              <a:ext uri="{FF2B5EF4-FFF2-40B4-BE49-F238E27FC236}">
                <a16:creationId xmlns:a16="http://schemas.microsoft.com/office/drawing/2014/main" id="{8321DFDF-C23E-48F6-A4FC-58A7D56D97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8" name="图片 7">
            <a:extLst>
              <a:ext uri="{FF2B5EF4-FFF2-40B4-BE49-F238E27FC236}">
                <a16:creationId xmlns:a16="http://schemas.microsoft.com/office/drawing/2014/main" id="{FAE7A41F-90EC-4972-86D1-0AA9FD0CA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86984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684794E-FE20-4AE1-8167-0F8E0AACFC79}"/>
              </a:ext>
            </a:extLst>
          </p:cNvPr>
          <p:cNvSpPr/>
          <p:nvPr/>
        </p:nvSpPr>
        <p:spPr>
          <a:xfrm>
            <a:off x="2884623" y="2367562"/>
            <a:ext cx="6422753" cy="1061438"/>
          </a:xfrm>
          <a:prstGeom prst="roundRect">
            <a:avLst>
              <a:gd name="adj" fmla="val 1176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2.3 </a:t>
            </a:r>
            <a:r>
              <a:rPr lang="zh-CN" altLang="en-US" sz="4000" dirty="0">
                <a:latin typeface="黑体" panose="02010609060101010101" pitchFamily="49" charset="-122"/>
                <a:ea typeface="黑体" panose="02010609060101010101" pitchFamily="49" charset="-122"/>
                <a:cs typeface="永中粗黑" panose="02010600030101010101" pitchFamily="2" charset="-122"/>
              </a:rPr>
              <a:t>我们的方案</a:t>
            </a:r>
          </a:p>
        </p:txBody>
      </p:sp>
    </p:spTree>
    <p:extLst>
      <p:ext uri="{BB962C8B-B14F-4D97-AF65-F5344CB8AC3E}">
        <p14:creationId xmlns:p14="http://schemas.microsoft.com/office/powerpoint/2010/main" val="240200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0EA88DBF-6263-44F5-A01B-576413165CF4}"/>
              </a:ext>
            </a:extLst>
          </p:cNvPr>
          <p:cNvSpPr>
            <a:spLocks noGrp="1"/>
          </p:cNvSpPr>
          <p:nvPr>
            <p:ph type="subTitle"/>
          </p:nvPr>
        </p:nvSpPr>
        <p:spPr>
          <a:xfrm>
            <a:off x="440779" y="818273"/>
            <a:ext cx="11309839" cy="2832711"/>
          </a:xfrm>
        </p:spPr>
        <p:txBody>
          <a:bodyPr>
            <a:noAutofit/>
          </a:bodyPr>
          <a:lstStyle/>
          <a:p>
            <a:pPr algn="just">
              <a:lnSpc>
                <a:spcPct val="150000"/>
              </a:lnSpc>
            </a:pPr>
            <a:r>
              <a:rPr lang="zh-CN" altLang="en-US" sz="2000" dirty="0">
                <a:latin typeface="+mn-ea"/>
                <a:ea typeface="+mn-ea"/>
                <a:cs typeface="永中粗黑" panose="02010600030101010101" pitchFamily="2" charset="-122"/>
              </a:rPr>
              <a:t>针对目前康复评定中</a:t>
            </a:r>
            <a:r>
              <a:rPr lang="en-US" altLang="zh-CN" sz="2000" kern="0" dirty="0">
                <a:latin typeface="+mn-ea"/>
                <a:ea typeface="+mn-ea"/>
                <a:cs typeface="永中粗黑" panose="02010600030101010101" pitchFamily="2" charset="-122"/>
              </a:rPr>
              <a:t>ROM</a:t>
            </a:r>
            <a:r>
              <a:rPr lang="zh-CN" altLang="en-US" sz="2000" kern="0" dirty="0">
                <a:latin typeface="+mn-ea"/>
                <a:ea typeface="+mn-ea"/>
                <a:cs typeface="永中粗黑" panose="02010600030101010101" pitchFamily="2" charset="-122"/>
              </a:rPr>
              <a:t>测量的困难和来自临床的需求，我们希望借助阿里云人体识别技术开发新的</a:t>
            </a:r>
            <a:r>
              <a:rPr lang="en-US" altLang="zh-CN" sz="2000" kern="0" dirty="0">
                <a:latin typeface="+mn-ea"/>
                <a:ea typeface="+mn-ea"/>
                <a:cs typeface="永中粗黑" panose="02010600030101010101" pitchFamily="2" charset="-122"/>
              </a:rPr>
              <a:t>ROM</a:t>
            </a:r>
            <a:r>
              <a:rPr lang="zh-CN" altLang="en-US" sz="2000" kern="0" dirty="0">
                <a:latin typeface="+mn-ea"/>
                <a:ea typeface="+mn-ea"/>
                <a:cs typeface="永中粗黑" panose="02010600030101010101" pitchFamily="2" charset="-122"/>
              </a:rPr>
              <a:t>智能评定平台。</a:t>
            </a:r>
            <a:endParaRPr lang="en-US" altLang="zh-CN" sz="2000" kern="0" dirty="0">
              <a:latin typeface="+mn-ea"/>
              <a:ea typeface="+mn-ea"/>
              <a:cs typeface="永中粗黑" panose="02010600030101010101" pitchFamily="2" charset="-122"/>
            </a:endParaRPr>
          </a:p>
          <a:p>
            <a:pPr algn="just">
              <a:lnSpc>
                <a:spcPct val="150000"/>
              </a:lnSpc>
            </a:pPr>
            <a:endParaRPr lang="zh-CN" altLang="en-US" sz="2000" kern="0" dirty="0">
              <a:latin typeface="+mn-ea"/>
              <a:ea typeface="+mn-ea"/>
              <a:cs typeface="永中粗黑" panose="02010600030101010101" pitchFamily="2" charset="-122"/>
            </a:endParaRPr>
          </a:p>
          <a:p>
            <a:pPr marL="0" indent="0" algn="just">
              <a:lnSpc>
                <a:spcPct val="150000"/>
              </a:lnSpc>
              <a:buNone/>
            </a:pPr>
            <a:r>
              <a:rPr lang="zh-CN" altLang="zh-CN" sz="2000" dirty="0">
                <a:latin typeface="+mn-ea"/>
                <a:ea typeface="+mn-ea"/>
                <a:cs typeface="永中粗黑" panose="02010600030101010101" pitchFamily="2" charset="-122"/>
              </a:rPr>
              <a:t>运用</a:t>
            </a:r>
            <a:r>
              <a:rPr lang="zh-CN" altLang="en-US" sz="2000" b="1" dirty="0">
                <a:solidFill>
                  <a:srgbClr val="CF4842"/>
                </a:solidFill>
                <a:latin typeface="+mn-ea"/>
                <a:ea typeface="+mn-ea"/>
                <a:cs typeface="永中粗黑" panose="02010600030101010101" pitchFamily="2" charset="-122"/>
                <a:sym typeface="+mn-ea"/>
              </a:rPr>
              <a:t>阿里云人体识别</a:t>
            </a:r>
            <a:r>
              <a:rPr lang="en-US" altLang="zh-CN" sz="2000" b="1" dirty="0">
                <a:solidFill>
                  <a:srgbClr val="CF4842"/>
                </a:solidFill>
                <a:latin typeface="+mn-ea"/>
                <a:ea typeface="+mn-ea"/>
                <a:cs typeface="永中粗黑" panose="02010600030101010101" pitchFamily="2" charset="-122"/>
                <a:sym typeface="+mn-ea"/>
              </a:rPr>
              <a:t>API</a:t>
            </a:r>
            <a:r>
              <a:rPr lang="zh-CN" altLang="en-US" sz="2000" dirty="0">
                <a:latin typeface="+mn-ea"/>
                <a:ea typeface="+mn-ea"/>
                <a:cs typeface="永中粗黑" panose="02010600030101010101" pitchFamily="2" charset="-122"/>
                <a:sym typeface="+mn-ea"/>
              </a:rPr>
              <a:t>（手姿势关键点检测、</a:t>
            </a:r>
            <a:r>
              <a:rPr lang="zh-CN" altLang="en-US" sz="2000" dirty="0">
                <a:latin typeface="+mn-ea"/>
                <a:ea typeface="+mn-ea"/>
                <a:cs typeface="永中粗黑" panose="02010600030101010101" pitchFamily="2" charset="-122"/>
              </a:rPr>
              <a:t>人体姿势关键点</a:t>
            </a:r>
            <a:r>
              <a:rPr lang="zh-CN" altLang="en-US" sz="2000" dirty="0">
                <a:latin typeface="+mn-ea"/>
                <a:ea typeface="+mn-ea"/>
                <a:cs typeface="永中粗黑" panose="02010600030101010101" pitchFamily="2" charset="-122"/>
                <a:sym typeface="+mn-ea"/>
              </a:rPr>
              <a:t>）</a:t>
            </a:r>
            <a:r>
              <a:rPr lang="zh-CN" altLang="zh-CN" sz="2000" dirty="0">
                <a:latin typeface="+mn-ea"/>
                <a:ea typeface="+mn-ea"/>
                <a:cs typeface="永中粗黑" panose="02010600030101010101" pitchFamily="2" charset="-122"/>
                <a:sym typeface="+mn-ea"/>
              </a:rPr>
              <a:t>、</a:t>
            </a:r>
            <a:r>
              <a:rPr lang="zh-CN" altLang="zh-CN" sz="2000" dirty="0">
                <a:latin typeface="+mn-ea"/>
                <a:ea typeface="+mn-ea"/>
                <a:cs typeface="永中粗黑" panose="02010600030101010101" pitchFamily="2" charset="-122"/>
              </a:rPr>
              <a:t>智能运算与图像校正技术</a:t>
            </a:r>
            <a:r>
              <a:rPr lang="zh-CN" altLang="en-US" sz="2000" dirty="0">
                <a:latin typeface="+mn-ea"/>
                <a:ea typeface="+mn-ea"/>
                <a:cs typeface="永中粗黑" panose="02010600030101010101" pitchFamily="2" charset="-122"/>
              </a:rPr>
              <a:t>（利用</a:t>
            </a:r>
            <a:r>
              <a:rPr lang="zh-CN" altLang="en-US" sz="2000" b="1" dirty="0">
                <a:solidFill>
                  <a:srgbClr val="CF4842"/>
                </a:solidFill>
                <a:latin typeface="+mn-ea"/>
                <a:ea typeface="+mn-ea"/>
                <a:cs typeface="永中粗黑" panose="02010600030101010101" pitchFamily="2" charset="-122"/>
              </a:rPr>
              <a:t>阿里云机器学习平台</a:t>
            </a:r>
            <a:r>
              <a:rPr lang="en-US" altLang="zh-CN" sz="2000" b="1" dirty="0">
                <a:solidFill>
                  <a:srgbClr val="CF4842"/>
                </a:solidFill>
                <a:latin typeface="+mn-ea"/>
                <a:ea typeface="+mn-ea"/>
                <a:cs typeface="永中粗黑" panose="02010600030101010101" pitchFamily="2" charset="-122"/>
              </a:rPr>
              <a:t>PAI</a:t>
            </a:r>
            <a:r>
              <a:rPr lang="zh-CN" altLang="en-US" sz="2000" dirty="0">
                <a:latin typeface="+mn-ea"/>
                <a:ea typeface="+mn-ea"/>
                <a:cs typeface="永中粗黑" panose="02010600030101010101" pitchFamily="2" charset="-122"/>
              </a:rPr>
              <a:t>）</a:t>
            </a:r>
            <a:r>
              <a:rPr lang="zh-CN" altLang="zh-CN" sz="2000" dirty="0">
                <a:latin typeface="+mn-ea"/>
                <a:ea typeface="+mn-ea"/>
                <a:cs typeface="永中粗黑" panose="02010600030101010101" pitchFamily="2" charset="-122"/>
              </a:rPr>
              <a:t>，研发人工智能</a:t>
            </a:r>
            <a:r>
              <a:rPr lang="en-US" altLang="zh-CN" sz="2000" dirty="0">
                <a:latin typeface="+mn-ea"/>
                <a:ea typeface="+mn-ea"/>
                <a:cs typeface="永中粗黑" panose="02010600030101010101" pitchFamily="2" charset="-122"/>
              </a:rPr>
              <a:t>ROM</a:t>
            </a:r>
            <a:r>
              <a:rPr lang="zh-CN" altLang="zh-CN" sz="2000" dirty="0">
                <a:latin typeface="+mn-ea"/>
                <a:ea typeface="+mn-ea"/>
                <a:cs typeface="永中粗黑" panose="02010600030101010101" pitchFamily="2" charset="-122"/>
              </a:rPr>
              <a:t>分析系统</a:t>
            </a:r>
            <a:r>
              <a:rPr lang="zh-CN" altLang="en-US" sz="2000" dirty="0">
                <a:latin typeface="+mn-ea"/>
                <a:ea typeface="+mn-ea"/>
                <a:cs typeface="永中粗黑" panose="02010600030101010101" pitchFamily="2" charset="-122"/>
              </a:rPr>
              <a:t>。对采集的</a:t>
            </a:r>
            <a:r>
              <a:rPr lang="zh-CN" altLang="zh-CN" sz="2000" dirty="0">
                <a:latin typeface="+mn-ea"/>
                <a:ea typeface="+mn-ea"/>
                <a:cs typeface="永中粗黑" panose="02010600030101010101" pitchFamily="2" charset="-122"/>
                <a:sym typeface="+mn-ea"/>
              </a:rPr>
              <a:t>病人关节活动图像</a:t>
            </a:r>
            <a:r>
              <a:rPr lang="zh-CN" altLang="en-US" sz="2000" dirty="0">
                <a:latin typeface="+mn-ea"/>
                <a:ea typeface="+mn-ea"/>
                <a:cs typeface="永中粗黑" panose="02010600030101010101" pitchFamily="2" charset="-122"/>
                <a:sym typeface="+mn-ea"/>
              </a:rPr>
              <a:t>进行处理</a:t>
            </a:r>
            <a:r>
              <a:rPr lang="zh-CN" altLang="zh-CN" sz="2000" dirty="0">
                <a:latin typeface="+mn-ea"/>
                <a:ea typeface="+mn-ea"/>
                <a:cs typeface="永中粗黑" panose="02010600030101010101" pitchFamily="2" charset="-122"/>
                <a:sym typeface="+mn-ea"/>
              </a:rPr>
              <a:t>，</a:t>
            </a:r>
            <a:r>
              <a:rPr lang="zh-CN" altLang="zh-CN" sz="2000" dirty="0">
                <a:latin typeface="+mn-ea"/>
                <a:ea typeface="+mn-ea"/>
                <a:cs typeface="永中粗黑" panose="02010600030101010101" pitchFamily="2" charset="-122"/>
              </a:rPr>
              <a:t>快速</a:t>
            </a:r>
            <a:r>
              <a:rPr lang="zh-CN" altLang="en-US" sz="2000" dirty="0">
                <a:latin typeface="+mn-ea"/>
                <a:ea typeface="+mn-ea"/>
                <a:cs typeface="永中粗黑" panose="02010600030101010101" pitchFamily="2" charset="-122"/>
              </a:rPr>
              <a:t>精准</a:t>
            </a:r>
            <a:r>
              <a:rPr lang="zh-CN" altLang="zh-CN" sz="2000" dirty="0">
                <a:latin typeface="+mn-ea"/>
                <a:ea typeface="+mn-ea"/>
                <a:cs typeface="永中粗黑" panose="02010600030101010101" pitchFamily="2" charset="-122"/>
              </a:rPr>
              <a:t>识别在不同标准平面（或</a:t>
            </a:r>
            <a:r>
              <a:rPr lang="zh-CN" altLang="en-US" sz="2000" dirty="0">
                <a:latin typeface="+mn-ea"/>
                <a:ea typeface="+mn-ea"/>
                <a:cs typeface="永中粗黑" panose="02010600030101010101" pitchFamily="2" charset="-122"/>
              </a:rPr>
              <a:t>校正</a:t>
            </a:r>
            <a:r>
              <a:rPr lang="zh-CN" altLang="zh-CN" sz="2000" dirty="0">
                <a:latin typeface="+mn-ea"/>
                <a:ea typeface="+mn-ea"/>
                <a:cs typeface="永中粗黑" panose="02010600030101010101" pitchFamily="2" charset="-122"/>
              </a:rPr>
              <a:t>到标准平面）上各种运动的角度</a:t>
            </a:r>
            <a:r>
              <a:rPr lang="zh-CN" altLang="en-US" sz="2000" dirty="0">
                <a:latin typeface="+mn-ea"/>
                <a:ea typeface="+mn-ea"/>
                <a:cs typeface="永中粗黑" panose="02010600030101010101" pitchFamily="2" charset="-122"/>
              </a:rPr>
              <a:t>。</a:t>
            </a:r>
            <a:endParaRPr lang="en-US" altLang="zh-CN" sz="2000" dirty="0">
              <a:latin typeface="+mn-ea"/>
              <a:ea typeface="+mn-ea"/>
              <a:cs typeface="永中粗黑" panose="02010600030101010101" pitchFamily="2" charset="-122"/>
            </a:endParaRPr>
          </a:p>
          <a:p>
            <a:pPr algn="just">
              <a:lnSpc>
                <a:spcPct val="150000"/>
              </a:lnSpc>
            </a:pPr>
            <a:endParaRPr lang="en-US" altLang="zh-CN" sz="2000" dirty="0">
              <a:latin typeface="+mn-ea"/>
              <a:ea typeface="+mn-ea"/>
              <a:cs typeface="永中粗黑" panose="02010600030101010101" pitchFamily="2" charset="-122"/>
            </a:endParaRPr>
          </a:p>
        </p:txBody>
      </p:sp>
      <p:sp>
        <p:nvSpPr>
          <p:cNvPr id="2" name="标题 1">
            <a:extLst>
              <a:ext uri="{FF2B5EF4-FFF2-40B4-BE49-F238E27FC236}">
                <a16:creationId xmlns:a16="http://schemas.microsoft.com/office/drawing/2014/main" id="{01411643-7537-4E0A-A3B9-DEA164D045B3}"/>
              </a:ext>
            </a:extLst>
          </p:cNvPr>
          <p:cNvSpPr>
            <a:spLocks noGrp="1"/>
          </p:cNvSpPr>
          <p:nvPr>
            <p:ph type="title"/>
          </p:nvPr>
        </p:nvSpPr>
        <p:spPr/>
        <p:txBody>
          <a:bodyPr>
            <a:normAutofit fontScale="90000"/>
          </a:bodyPr>
          <a:lstStyle/>
          <a:p>
            <a:pPr algn="l"/>
            <a:br>
              <a:rPr lang="zh-CN" altLang="en-US" b="0" i="0" dirty="0">
                <a:solidFill>
                  <a:srgbClr val="373D41"/>
                </a:solidFill>
                <a:effectLst/>
                <a:latin typeface="PingFangSC"/>
              </a:rPr>
            </a:br>
            <a:br>
              <a:rPr lang="zh-CN" altLang="en-US" b="0" i="0" dirty="0">
                <a:solidFill>
                  <a:srgbClr val="373D41"/>
                </a:solidFill>
                <a:effectLst/>
                <a:latin typeface="PingFangSC"/>
              </a:rPr>
            </a:br>
            <a:endParaRPr lang="zh-CN" altLang="en-US" dirty="0"/>
          </a:p>
        </p:txBody>
      </p:sp>
      <p:sp>
        <p:nvSpPr>
          <p:cNvPr id="4" name="标题 1">
            <a:extLst>
              <a:ext uri="{FF2B5EF4-FFF2-40B4-BE49-F238E27FC236}">
                <a16:creationId xmlns:a16="http://schemas.microsoft.com/office/drawing/2014/main" id="{F21757F5-46AC-4CE8-B566-A0DB5C85CE85}"/>
              </a:ext>
            </a:extLst>
          </p:cNvPr>
          <p:cNvSpPr txBox="1">
            <a:spLocks/>
          </p:cNvSpPr>
          <p:nvPr/>
        </p:nvSpPr>
        <p:spPr>
          <a:xfrm>
            <a:off x="1337088" y="26377"/>
            <a:ext cx="9517223" cy="1169377"/>
          </a:xfrm>
          <a:prstGeom prst="rect">
            <a:avLst/>
          </a:prstGeom>
          <a:effectLst>
            <a:outerShdw blurRad="50800" dist="38100" dir="5400000" algn="t" rotWithShape="0">
              <a:prstClr val="black">
                <a:alpha val="23000"/>
              </a:prstClr>
            </a:outerShdw>
          </a:effectLst>
        </p:spPr>
        <p:txBody>
          <a:bodyPr lIns="0" tIns="0" rIns="0" bIns="0" anchor="ctr"/>
          <a:lstStyle/>
          <a:p>
            <a:pPr algn="ctr"/>
            <a:endParaRPr lang="zh-CN" altLang="en-US" sz="4000" kern="0" dirty="0">
              <a:solidFill>
                <a:srgbClr val="C00000"/>
              </a:solidFill>
              <a:latin typeface="永中粗黑" panose="02010600030101010101" pitchFamily="2" charset="-122"/>
              <a:ea typeface="永中粗黑" panose="02010600030101010101" pitchFamily="2" charset="-122"/>
              <a:cs typeface="永中粗黑" panose="02010600030101010101" pitchFamily="2" charset="-122"/>
            </a:endParaRPr>
          </a:p>
        </p:txBody>
      </p:sp>
      <p:pic>
        <p:nvPicPr>
          <p:cNvPr id="6" name="图片 5">
            <a:extLst>
              <a:ext uri="{FF2B5EF4-FFF2-40B4-BE49-F238E27FC236}">
                <a16:creationId xmlns:a16="http://schemas.microsoft.com/office/drawing/2014/main" id="{0ADFB428-24C3-41E3-8722-6DD5C3F7D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699" y="3520311"/>
            <a:ext cx="4671526" cy="2628723"/>
          </a:xfrm>
          <a:prstGeom prst="rect">
            <a:avLst/>
          </a:prstGeom>
        </p:spPr>
      </p:pic>
      <p:pic>
        <p:nvPicPr>
          <p:cNvPr id="8" name="图片 7">
            <a:extLst>
              <a:ext uri="{FF2B5EF4-FFF2-40B4-BE49-F238E27FC236}">
                <a16:creationId xmlns:a16="http://schemas.microsoft.com/office/drawing/2014/main" id="{9559E9BC-FB7D-4C2E-BBF6-7EEA462F6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088" y="3520312"/>
            <a:ext cx="4671526" cy="2628723"/>
          </a:xfrm>
          <a:prstGeom prst="rect">
            <a:avLst/>
          </a:prstGeom>
        </p:spPr>
      </p:pic>
      <p:sp>
        <p:nvSpPr>
          <p:cNvPr id="9" name="文本框 18">
            <a:extLst>
              <a:ext uri="{FF2B5EF4-FFF2-40B4-BE49-F238E27FC236}">
                <a16:creationId xmlns:a16="http://schemas.microsoft.com/office/drawing/2014/main" id="{4BFD7604-1AC2-45F6-B1FE-4A03A0BD9576}"/>
              </a:ext>
            </a:extLst>
          </p:cNvPr>
          <p:cNvSpPr txBox="1"/>
          <p:nvPr/>
        </p:nvSpPr>
        <p:spPr>
          <a:xfrm>
            <a:off x="-301"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2.3 </a:t>
            </a:r>
            <a:r>
              <a:rPr lang="zh-CN" altLang="en-US" sz="2400" b="1" dirty="0">
                <a:solidFill>
                  <a:srgbClr val="FFFFFF"/>
                </a:solidFill>
                <a:latin typeface="黑体" panose="02010609060101010101" charset="-122"/>
                <a:ea typeface="黑体" panose="02010609060101010101" charset="-122"/>
              </a:rPr>
              <a:t>我们的方案        基于关键点识别的创新智能</a:t>
            </a:r>
            <a:r>
              <a:rPr lang="en-US" altLang="zh-CN" sz="2400" b="1" dirty="0">
                <a:solidFill>
                  <a:srgbClr val="FFFFFF"/>
                </a:solidFill>
                <a:latin typeface="黑体" panose="02010609060101010101" charset="-122"/>
                <a:ea typeface="黑体" panose="02010609060101010101" charset="-122"/>
              </a:rPr>
              <a:t>ROM</a:t>
            </a:r>
            <a:r>
              <a:rPr lang="zh-CN" altLang="en-US" sz="2400" b="1" dirty="0">
                <a:solidFill>
                  <a:srgbClr val="FFFFFF"/>
                </a:solidFill>
                <a:latin typeface="黑体" panose="02010609060101010101" charset="-122"/>
                <a:ea typeface="黑体" panose="02010609060101010101" charset="-122"/>
              </a:rPr>
              <a:t>测量方法</a:t>
            </a:r>
            <a:endParaRPr lang="en-US" altLang="zh-CN" sz="2400" b="1" dirty="0">
              <a:solidFill>
                <a:srgbClr val="FFFFFF"/>
              </a:solidFill>
              <a:latin typeface="黑体" panose="02010609060101010101" charset="-122"/>
              <a:ea typeface="黑体" panose="02010609060101010101" charset="-122"/>
            </a:endParaRPr>
          </a:p>
        </p:txBody>
      </p:sp>
      <p:pic>
        <p:nvPicPr>
          <p:cNvPr id="14" name="图片 13">
            <a:extLst>
              <a:ext uri="{FF2B5EF4-FFF2-40B4-BE49-F238E27FC236}">
                <a16:creationId xmlns:a16="http://schemas.microsoft.com/office/drawing/2014/main" id="{02ECB1AD-3DDF-4334-8256-81EDF39A5D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10" name="图片 9">
            <a:extLst>
              <a:ext uri="{FF2B5EF4-FFF2-40B4-BE49-F238E27FC236}">
                <a16:creationId xmlns:a16="http://schemas.microsoft.com/office/drawing/2014/main" id="{BD0EB5A6-ABAC-48A8-8605-173F43B27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57717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AF4B9B93-0268-4EA4-8778-F1E8E990BC41}"/>
              </a:ext>
            </a:extLst>
          </p:cNvPr>
          <p:cNvSpPr/>
          <p:nvPr/>
        </p:nvSpPr>
        <p:spPr>
          <a:xfrm>
            <a:off x="2884623" y="2367562"/>
            <a:ext cx="6422753" cy="1061438"/>
          </a:xfrm>
          <a:prstGeom prst="roundRect">
            <a:avLst>
              <a:gd name="adj" fmla="val 1176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2.4 </a:t>
            </a:r>
            <a:r>
              <a:rPr lang="zh-CN" altLang="en-US" sz="4000" dirty="0">
                <a:latin typeface="黑体" panose="02010609060101010101" pitchFamily="49" charset="-122"/>
                <a:ea typeface="黑体" panose="02010609060101010101" pitchFamily="49" charset="-122"/>
                <a:cs typeface="永中粗黑" panose="02010600030101010101" pitchFamily="2" charset="-122"/>
              </a:rPr>
              <a:t>市场前景</a:t>
            </a:r>
          </a:p>
        </p:txBody>
      </p:sp>
    </p:spTree>
    <p:extLst>
      <p:ext uri="{BB962C8B-B14F-4D97-AF65-F5344CB8AC3E}">
        <p14:creationId xmlns:p14="http://schemas.microsoft.com/office/powerpoint/2010/main" val="185118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F88932-EBAE-40A3-93FB-F70F0FCD05DD}"/>
              </a:ext>
            </a:extLst>
          </p:cNvPr>
          <p:cNvSpPr>
            <a:spLocks noGrp="1"/>
          </p:cNvSpPr>
          <p:nvPr>
            <p:ph idx="1"/>
          </p:nvPr>
        </p:nvSpPr>
        <p:spPr>
          <a:xfrm>
            <a:off x="445476" y="967645"/>
            <a:ext cx="11283462" cy="4879731"/>
          </a:xfrm>
        </p:spPr>
        <p:txBody>
          <a:bodyPr>
            <a:normAutofit/>
          </a:bodyPr>
          <a:lstStyle/>
          <a:p>
            <a:pPr>
              <a:lnSpc>
                <a:spcPct val="150000"/>
              </a:lnSpc>
            </a:pPr>
            <a:r>
              <a:rPr lang="en-US" altLang="zh-CN" sz="2000" dirty="0">
                <a:solidFill>
                  <a:srgbClr val="1A1A1A"/>
                </a:solidFill>
                <a:latin typeface="+mn-ea"/>
                <a:cs typeface="永中粗黑" panose="02010600030101010101" pitchFamily="2" charset="-122"/>
              </a:rPr>
              <a:t>1 </a:t>
            </a:r>
            <a:r>
              <a:rPr lang="zh-CN" altLang="en-US" sz="2000" dirty="0">
                <a:solidFill>
                  <a:srgbClr val="1A1A1A"/>
                </a:solidFill>
                <a:latin typeface="+mn-ea"/>
                <a:cs typeface="永中粗黑" panose="02010600030101010101" pitchFamily="2" charset="-122"/>
              </a:rPr>
              <a:t>我国庞大的人口基数决定了对</a:t>
            </a:r>
            <a:r>
              <a:rPr lang="zh-CN" altLang="en-US" sz="2000" b="1" dirty="0">
                <a:solidFill>
                  <a:srgbClr val="1A1A1A"/>
                </a:solidFill>
                <a:latin typeface="+mn-ea"/>
                <a:cs typeface="永中粗黑" panose="02010600030101010101" pitchFamily="2" charset="-122"/>
              </a:rPr>
              <a:t>康复器械</a:t>
            </a:r>
            <a:r>
              <a:rPr lang="zh-CN" altLang="en-US" sz="2000" dirty="0">
                <a:solidFill>
                  <a:srgbClr val="1A1A1A"/>
                </a:solidFill>
                <a:latin typeface="+mn-ea"/>
                <a:cs typeface="永中粗黑" panose="02010600030101010101" pitchFamily="2" charset="-122"/>
              </a:rPr>
              <a:t>存在巨大的刚性需求，近年来，我国康复器械产业的平均增速在</a:t>
            </a:r>
            <a:r>
              <a:rPr lang="en-US" altLang="zh-CN" sz="2000" dirty="0">
                <a:solidFill>
                  <a:srgbClr val="1A1A1A"/>
                </a:solidFill>
                <a:latin typeface="+mn-ea"/>
                <a:cs typeface="永中粗黑" panose="02010600030101010101" pitchFamily="2" charset="-122"/>
              </a:rPr>
              <a:t>25%</a:t>
            </a:r>
            <a:r>
              <a:rPr lang="zh-CN" altLang="en-US" sz="2000" dirty="0">
                <a:solidFill>
                  <a:srgbClr val="1A1A1A"/>
                </a:solidFill>
                <a:latin typeface="+mn-ea"/>
                <a:cs typeface="永中粗黑" panose="02010600030101010101" pitchFamily="2" charset="-122"/>
              </a:rPr>
              <a:t>至</a:t>
            </a:r>
            <a:r>
              <a:rPr lang="en-US" altLang="zh-CN" sz="2000" dirty="0">
                <a:solidFill>
                  <a:srgbClr val="1A1A1A"/>
                </a:solidFill>
                <a:latin typeface="+mn-ea"/>
                <a:cs typeface="永中粗黑" panose="02010600030101010101" pitchFamily="2" charset="-122"/>
              </a:rPr>
              <a:t>30%</a:t>
            </a:r>
            <a:r>
              <a:rPr lang="zh-CN" altLang="en-US" sz="2000" dirty="0">
                <a:solidFill>
                  <a:srgbClr val="1A1A1A"/>
                </a:solidFill>
                <a:latin typeface="+mn-ea"/>
                <a:cs typeface="永中粗黑" panose="02010600030101010101" pitchFamily="2" charset="-122"/>
              </a:rPr>
              <a:t>之间。</a:t>
            </a:r>
            <a:endParaRPr lang="en-US" altLang="zh-CN" sz="2000" dirty="0">
              <a:solidFill>
                <a:srgbClr val="1A1A1A"/>
              </a:solidFill>
              <a:latin typeface="+mn-ea"/>
              <a:cs typeface="永中粗黑" panose="02010600030101010101" pitchFamily="2" charset="-122"/>
            </a:endParaRPr>
          </a:p>
          <a:p>
            <a:pPr>
              <a:lnSpc>
                <a:spcPct val="150000"/>
              </a:lnSpc>
            </a:pPr>
            <a:endParaRPr lang="en-US" altLang="zh-CN" sz="2000" dirty="0">
              <a:solidFill>
                <a:srgbClr val="1A1A1A"/>
              </a:solidFill>
              <a:latin typeface="+mn-ea"/>
              <a:cs typeface="永中粗黑" panose="02010600030101010101" pitchFamily="2" charset="-122"/>
            </a:endParaRPr>
          </a:p>
          <a:p>
            <a:pPr algn="l">
              <a:lnSpc>
                <a:spcPct val="150000"/>
              </a:lnSpc>
            </a:pPr>
            <a:r>
              <a:rPr lang="en-US" altLang="zh-CN" sz="2000" dirty="0">
                <a:solidFill>
                  <a:srgbClr val="1A1A1A"/>
                </a:solidFill>
                <a:latin typeface="+mn-ea"/>
                <a:cs typeface="永中粗黑" panose="02010600030101010101" pitchFamily="2" charset="-122"/>
              </a:rPr>
              <a:t>2 </a:t>
            </a:r>
            <a:r>
              <a:rPr lang="zh-CN" altLang="en-US" sz="2000" dirty="0">
                <a:solidFill>
                  <a:srgbClr val="1A1A1A"/>
                </a:solidFill>
                <a:latin typeface="+mn-ea"/>
                <a:cs typeface="永中粗黑" panose="02010600030101010101" pitchFamily="2" charset="-122"/>
              </a:rPr>
              <a:t>中国正面临人口结构的变化，存在</a:t>
            </a:r>
            <a:r>
              <a:rPr lang="zh-CN" altLang="en-US" sz="2000" b="1" dirty="0">
                <a:solidFill>
                  <a:srgbClr val="1A1A1A"/>
                </a:solidFill>
                <a:latin typeface="+mn-ea"/>
                <a:cs typeface="永中粗黑" panose="02010600030101010101" pitchFamily="2" charset="-122"/>
              </a:rPr>
              <a:t>老龄化</a:t>
            </a:r>
            <a:r>
              <a:rPr lang="zh-CN" altLang="en-US" sz="2000" dirty="0">
                <a:solidFill>
                  <a:srgbClr val="1A1A1A"/>
                </a:solidFill>
                <a:latin typeface="+mn-ea"/>
                <a:cs typeface="永中粗黑" panose="02010600030101010101" pitchFamily="2" charset="-122"/>
              </a:rPr>
              <a:t>的趋势，未来中国的老龄人口数量还会加速上升。随着寿命的延长，人口发生残疾的风险也逐步增大，伤残期延长，几千万家庭为失能老人的康复护理问题所困扰，而</a:t>
            </a:r>
            <a:r>
              <a:rPr lang="en-US" altLang="zh-CN" sz="2000" dirty="0">
                <a:solidFill>
                  <a:srgbClr val="1A1A1A"/>
                </a:solidFill>
                <a:latin typeface="+mn-ea"/>
                <a:cs typeface="永中粗黑" panose="02010600030101010101" pitchFamily="2" charset="-122"/>
              </a:rPr>
              <a:t>ROM </a:t>
            </a:r>
            <a:r>
              <a:rPr lang="zh-CN" altLang="en-US" sz="2000" dirty="0">
                <a:solidFill>
                  <a:srgbClr val="1A1A1A"/>
                </a:solidFill>
                <a:latin typeface="+mn-ea"/>
                <a:cs typeface="永中粗黑" panose="02010600030101010101" pitchFamily="2" charset="-122"/>
              </a:rPr>
              <a:t>评定是评价其日常生活能力的主要依据。</a:t>
            </a:r>
            <a:endParaRPr lang="en-US" altLang="zh-CN" sz="2000" dirty="0">
              <a:solidFill>
                <a:srgbClr val="1A1A1A"/>
              </a:solidFill>
              <a:latin typeface="+mn-ea"/>
              <a:cs typeface="永中粗黑" panose="02010600030101010101" pitchFamily="2" charset="-122"/>
            </a:endParaRPr>
          </a:p>
          <a:p>
            <a:pPr algn="l">
              <a:lnSpc>
                <a:spcPct val="150000"/>
              </a:lnSpc>
            </a:pPr>
            <a:endParaRPr lang="en-US" altLang="zh-CN" sz="2000" dirty="0">
              <a:solidFill>
                <a:srgbClr val="1A1A1A"/>
              </a:solidFill>
              <a:latin typeface="+mn-ea"/>
              <a:cs typeface="永中粗黑" panose="02010600030101010101" pitchFamily="2" charset="-122"/>
            </a:endParaRPr>
          </a:p>
          <a:p>
            <a:pPr algn="just" latinLnBrk="1">
              <a:lnSpc>
                <a:spcPct val="150000"/>
              </a:lnSpc>
            </a:pPr>
            <a:r>
              <a:rPr lang="en-US" altLang="zh-CN" sz="2000" dirty="0">
                <a:solidFill>
                  <a:srgbClr val="1A1A1A"/>
                </a:solidFill>
                <a:latin typeface="+mn-ea"/>
                <a:cs typeface="永中粗黑" panose="02010600030101010101" pitchFamily="2" charset="-122"/>
              </a:rPr>
              <a:t>3 </a:t>
            </a:r>
            <a:r>
              <a:rPr lang="zh-CN" altLang="en-US" sz="2000" b="1" dirty="0">
                <a:solidFill>
                  <a:srgbClr val="1A1A1A"/>
                </a:solidFill>
                <a:latin typeface="+mn-ea"/>
                <a:cs typeface="永中粗黑" panose="02010600030101010101" pitchFamily="2" charset="-122"/>
              </a:rPr>
              <a:t>司法鉴定</a:t>
            </a:r>
            <a:r>
              <a:rPr lang="zh-CN" altLang="en-US" sz="2000" dirty="0">
                <a:solidFill>
                  <a:srgbClr val="1A1A1A"/>
                </a:solidFill>
                <a:latin typeface="+mn-ea"/>
                <a:cs typeface="永中粗黑" panose="02010600030101010101" pitchFamily="2" charset="-122"/>
              </a:rPr>
              <a:t>这一细分市场正在快速增长，未来预计将保持</a:t>
            </a:r>
            <a:r>
              <a:rPr lang="en-US" altLang="zh-CN" sz="2000" dirty="0">
                <a:solidFill>
                  <a:srgbClr val="1A1A1A"/>
                </a:solidFill>
                <a:latin typeface="+mn-ea"/>
                <a:cs typeface="永中粗黑" panose="02010600030101010101" pitchFamily="2" charset="-122"/>
              </a:rPr>
              <a:t>20%</a:t>
            </a:r>
            <a:r>
              <a:rPr lang="zh-CN" altLang="en-US" sz="2000" dirty="0">
                <a:solidFill>
                  <a:srgbClr val="1A1A1A"/>
                </a:solidFill>
                <a:latin typeface="+mn-ea"/>
                <a:cs typeface="永中粗黑" panose="02010600030101010101" pitchFamily="2" charset="-122"/>
              </a:rPr>
              <a:t>以上的增速。其中与伤残评定相关的法医鉴定业务量从</a:t>
            </a:r>
            <a:r>
              <a:rPr lang="en-US" altLang="zh-CN" sz="2000" dirty="0">
                <a:solidFill>
                  <a:srgbClr val="1A1A1A"/>
                </a:solidFill>
                <a:latin typeface="+mn-ea"/>
                <a:cs typeface="永中粗黑" panose="02010600030101010101" pitchFamily="2" charset="-122"/>
              </a:rPr>
              <a:t>2005</a:t>
            </a:r>
            <a:r>
              <a:rPr lang="zh-CN" altLang="en-US" sz="2000" dirty="0">
                <a:solidFill>
                  <a:srgbClr val="1A1A1A"/>
                </a:solidFill>
                <a:latin typeface="+mn-ea"/>
                <a:cs typeface="永中粗黑" panose="02010600030101010101" pitchFamily="2" charset="-122"/>
              </a:rPr>
              <a:t>年</a:t>
            </a:r>
            <a:r>
              <a:rPr lang="en-US" altLang="zh-CN" sz="2000" dirty="0">
                <a:solidFill>
                  <a:srgbClr val="1A1A1A"/>
                </a:solidFill>
                <a:latin typeface="+mn-ea"/>
                <a:cs typeface="永中粗黑" panose="02010600030101010101" pitchFamily="2" charset="-122"/>
              </a:rPr>
              <a:t>1.1</a:t>
            </a:r>
            <a:r>
              <a:rPr lang="zh-CN" altLang="en-US" sz="2000" dirty="0">
                <a:solidFill>
                  <a:srgbClr val="1A1A1A"/>
                </a:solidFill>
                <a:latin typeface="+mn-ea"/>
                <a:cs typeface="永中粗黑" panose="02010600030101010101" pitchFamily="2" charset="-122"/>
              </a:rPr>
              <a:t>万件增至</a:t>
            </a:r>
            <a:r>
              <a:rPr lang="en-US" altLang="zh-CN" sz="2000" dirty="0">
                <a:solidFill>
                  <a:srgbClr val="1A1A1A"/>
                </a:solidFill>
                <a:latin typeface="+mn-ea"/>
                <a:cs typeface="永中粗黑" panose="02010600030101010101" pitchFamily="2" charset="-122"/>
              </a:rPr>
              <a:t>2017</a:t>
            </a:r>
            <a:r>
              <a:rPr lang="zh-CN" altLang="en-US" sz="2000" dirty="0">
                <a:solidFill>
                  <a:srgbClr val="1A1A1A"/>
                </a:solidFill>
                <a:latin typeface="+mn-ea"/>
                <a:cs typeface="永中粗黑" panose="02010600030101010101" pitchFamily="2" charset="-122"/>
              </a:rPr>
              <a:t>年的近</a:t>
            </a:r>
            <a:r>
              <a:rPr lang="en-US" altLang="zh-CN" sz="2000" dirty="0">
                <a:solidFill>
                  <a:srgbClr val="1A1A1A"/>
                </a:solidFill>
                <a:latin typeface="+mn-ea"/>
                <a:cs typeface="永中粗黑" panose="02010600030101010101" pitchFamily="2" charset="-122"/>
              </a:rPr>
              <a:t>22.5</a:t>
            </a:r>
            <a:r>
              <a:rPr lang="zh-CN" altLang="en-US" sz="2000" dirty="0">
                <a:solidFill>
                  <a:srgbClr val="1A1A1A"/>
                </a:solidFill>
                <a:latin typeface="+mn-ea"/>
                <a:cs typeface="永中粗黑" panose="02010600030101010101" pitchFamily="2" charset="-122"/>
              </a:rPr>
              <a:t>万件，年复合增长率约为</a:t>
            </a:r>
            <a:r>
              <a:rPr lang="en-US" altLang="zh-CN" sz="2000" dirty="0">
                <a:solidFill>
                  <a:srgbClr val="1A1A1A"/>
                </a:solidFill>
                <a:latin typeface="+mn-ea"/>
                <a:cs typeface="永中粗黑" panose="02010600030101010101" pitchFamily="2" charset="-122"/>
              </a:rPr>
              <a:t>25.9%</a:t>
            </a:r>
            <a:r>
              <a:rPr lang="zh-CN" altLang="en-US" sz="2000" dirty="0">
                <a:solidFill>
                  <a:srgbClr val="1A1A1A"/>
                </a:solidFill>
                <a:latin typeface="+mn-ea"/>
                <a:cs typeface="永中粗黑" panose="02010600030101010101" pitchFamily="2" charset="-122"/>
              </a:rPr>
              <a:t>。</a:t>
            </a:r>
          </a:p>
          <a:p>
            <a:pPr marL="0" indent="0" algn="l">
              <a:buNone/>
            </a:pPr>
            <a:endParaRPr lang="en-US" altLang="zh-CN" sz="1800" b="0" i="0" u="none" strike="noStrike" baseline="0" dirty="0">
              <a:latin typeface="+mn-ea"/>
              <a:cs typeface="永中粗黑" panose="02010600030101010101" pitchFamily="2" charset="-122"/>
            </a:endParaRPr>
          </a:p>
        </p:txBody>
      </p:sp>
      <p:pic>
        <p:nvPicPr>
          <p:cNvPr id="8" name="图片 7">
            <a:extLst>
              <a:ext uri="{FF2B5EF4-FFF2-40B4-BE49-F238E27FC236}">
                <a16:creationId xmlns:a16="http://schemas.microsoft.com/office/drawing/2014/main" id="{4ADCFD66-21D7-40D4-9E12-F169C72FF4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10" name="文本框 18">
            <a:extLst>
              <a:ext uri="{FF2B5EF4-FFF2-40B4-BE49-F238E27FC236}">
                <a16:creationId xmlns:a16="http://schemas.microsoft.com/office/drawing/2014/main" id="{0E60927B-7649-4E7E-A896-94EF922E03A3}"/>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2.4 </a:t>
            </a:r>
            <a:r>
              <a:rPr lang="zh-CN" altLang="en-US" sz="2400" b="1" dirty="0">
                <a:solidFill>
                  <a:srgbClr val="FFFFFF"/>
                </a:solidFill>
                <a:latin typeface="黑体" panose="02010609060101010101" charset="-122"/>
                <a:ea typeface="黑体" panose="02010609060101010101" charset="-122"/>
              </a:rPr>
              <a:t>市场前景                     市场需求分析</a:t>
            </a:r>
            <a:endParaRPr lang="en-US" altLang="zh-CN" sz="2400" b="1" dirty="0">
              <a:solidFill>
                <a:srgbClr val="FFFFFF"/>
              </a:solidFill>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5DC145E8-C678-46B0-A76B-874CC9726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691255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0F88932-EBAE-40A3-93FB-F70F0FCD05DD}"/>
              </a:ext>
            </a:extLst>
          </p:cNvPr>
          <p:cNvSpPr>
            <a:spLocks noGrp="1"/>
          </p:cNvSpPr>
          <p:nvPr>
            <p:ph idx="1"/>
          </p:nvPr>
        </p:nvSpPr>
        <p:spPr>
          <a:xfrm>
            <a:off x="445476" y="589083"/>
            <a:ext cx="11136549" cy="5099539"/>
          </a:xfrm>
        </p:spPr>
        <p:txBody>
          <a:bodyPr>
            <a:normAutofit/>
          </a:bodyPr>
          <a:lstStyle/>
          <a:p>
            <a:pPr marL="0" indent="0" algn="l">
              <a:buNone/>
            </a:pPr>
            <a:endParaRPr lang="en-US" altLang="zh-CN" sz="2000" b="0" i="0" u="none" strike="noStrike" baseline="0" dirty="0">
              <a:latin typeface="+mn-ea"/>
              <a:cs typeface="永中粗黑" panose="02010600030101010101" pitchFamily="2" charset="-122"/>
            </a:endParaRPr>
          </a:p>
          <a:p>
            <a:pPr algn="l">
              <a:lnSpc>
                <a:spcPct val="150000"/>
              </a:lnSpc>
            </a:pPr>
            <a:r>
              <a:rPr lang="en-US" altLang="zh-CN" sz="2000" b="0" i="0" u="none" strike="noStrike" baseline="0" dirty="0">
                <a:latin typeface="+mn-ea"/>
                <a:cs typeface="永中粗黑" panose="02010600030101010101" pitchFamily="2" charset="-122"/>
              </a:rPr>
              <a:t>4 </a:t>
            </a:r>
            <a:r>
              <a:rPr lang="zh-CN" altLang="en-US" sz="2000" b="1" i="0" u="none" strike="noStrike" baseline="0" dirty="0">
                <a:latin typeface="+mn-ea"/>
                <a:cs typeface="永中粗黑" panose="02010600030101010101" pitchFamily="2" charset="-122"/>
              </a:rPr>
              <a:t>慢性病人</a:t>
            </a:r>
            <a:r>
              <a:rPr lang="zh-CN" altLang="en-US" sz="2000" b="0" i="0" u="none" strike="noStrike" baseline="0" dirty="0">
                <a:latin typeface="+mn-ea"/>
                <a:cs typeface="永中粗黑" panose="02010600030101010101" pitchFamily="2" charset="-122"/>
              </a:rPr>
              <a:t>群增加：交通事故频发，肢体伤残、脑中风及骨关节退行性变运动障碍病人逐年增加，面临人力资源成本大大增加的考验。</a:t>
            </a:r>
            <a:endParaRPr lang="en-US" altLang="zh-CN" sz="2000" b="0" i="0" u="none" strike="noStrike" baseline="0" dirty="0">
              <a:latin typeface="+mn-ea"/>
              <a:cs typeface="永中粗黑" panose="02010600030101010101" pitchFamily="2" charset="-122"/>
            </a:endParaRPr>
          </a:p>
          <a:p>
            <a:pPr algn="l">
              <a:lnSpc>
                <a:spcPct val="150000"/>
              </a:lnSpc>
            </a:pPr>
            <a:endParaRPr lang="en-US" altLang="zh-CN" sz="2000" b="0" i="0" u="none" strike="noStrike" baseline="0" dirty="0">
              <a:latin typeface="+mn-ea"/>
              <a:cs typeface="永中粗黑" panose="02010600030101010101" pitchFamily="2" charset="-122"/>
            </a:endParaRPr>
          </a:p>
          <a:p>
            <a:pPr algn="l">
              <a:lnSpc>
                <a:spcPct val="150000"/>
              </a:lnSpc>
            </a:pPr>
            <a:r>
              <a:rPr lang="en-US" altLang="zh-CN" sz="2000" dirty="0">
                <a:latin typeface="+mn-ea"/>
                <a:cs typeface="永中粗黑" panose="02010600030101010101" pitchFamily="2" charset="-122"/>
              </a:rPr>
              <a:t>5 </a:t>
            </a:r>
            <a:r>
              <a:rPr lang="zh-CN" altLang="en-US" sz="2000" dirty="0">
                <a:latin typeface="+mn-ea"/>
                <a:cs typeface="永中粗黑" panose="02010600030101010101" pitchFamily="2" charset="-122"/>
              </a:rPr>
              <a:t>政府为促进健身和体育运动所采取的措施、不断增加的消费者支出都是促成</a:t>
            </a:r>
            <a:r>
              <a:rPr lang="zh-CN" altLang="en-US" sz="2000" b="1" dirty="0">
                <a:latin typeface="+mn-ea"/>
                <a:cs typeface="永中粗黑" panose="02010600030101010101" pitchFamily="2" charset="-122"/>
              </a:rPr>
              <a:t>运动医学</a:t>
            </a:r>
            <a:r>
              <a:rPr lang="zh-CN" altLang="en-US" sz="2000" dirty="0">
                <a:latin typeface="+mn-ea"/>
                <a:cs typeface="永中粗黑" panose="02010600030101010101" pitchFamily="2" charset="-122"/>
              </a:rPr>
              <a:t>发展的一些因素。按产品来划分，可将市场细分为修复型、支撑型和配件市场。其中身体修复市场在收入方面占主导地位，能够精准判断修复情况的</a:t>
            </a:r>
            <a:r>
              <a:rPr lang="en-US" altLang="zh-CN" sz="2000" dirty="0">
                <a:latin typeface="+mn-ea"/>
                <a:cs typeface="永中粗黑" panose="02010600030101010101" pitchFamily="2" charset="-122"/>
              </a:rPr>
              <a:t>ROM</a:t>
            </a:r>
            <a:r>
              <a:rPr lang="zh-CN" altLang="en-US" sz="2000" dirty="0">
                <a:latin typeface="+mn-ea"/>
                <a:cs typeface="永中粗黑" panose="02010600030101010101" pitchFamily="2" charset="-122"/>
              </a:rPr>
              <a:t>评定工具的需求将快速增长。</a:t>
            </a:r>
            <a:endParaRPr lang="en-US" altLang="zh-CN" sz="2000" dirty="0">
              <a:latin typeface="+mn-ea"/>
              <a:cs typeface="永中粗黑" panose="02010600030101010101" pitchFamily="2" charset="-122"/>
            </a:endParaRPr>
          </a:p>
          <a:p>
            <a:pPr algn="l">
              <a:lnSpc>
                <a:spcPct val="150000"/>
              </a:lnSpc>
            </a:pPr>
            <a:endParaRPr lang="en-US" altLang="zh-CN" sz="2000" dirty="0">
              <a:latin typeface="+mn-ea"/>
              <a:cs typeface="永中粗黑" panose="02010600030101010101" pitchFamily="2" charset="-122"/>
            </a:endParaRPr>
          </a:p>
          <a:p>
            <a:pPr marL="0" indent="0">
              <a:lnSpc>
                <a:spcPct val="150000"/>
              </a:lnSpc>
              <a:buNone/>
            </a:pPr>
            <a:r>
              <a:rPr lang="en-US" altLang="zh-CN" sz="2000" b="1" dirty="0">
                <a:latin typeface="+mn-ea"/>
                <a:cs typeface="永中粗黑" panose="02010600030101010101" pitchFamily="2" charset="-122"/>
              </a:rPr>
              <a:t>ROM</a:t>
            </a:r>
            <a:r>
              <a:rPr lang="zh-CN" altLang="en-US" sz="2000" b="1" dirty="0">
                <a:latin typeface="+mn-ea"/>
                <a:cs typeface="永中粗黑" panose="02010600030101010101" pitchFamily="2" charset="-122"/>
              </a:rPr>
              <a:t>评定</a:t>
            </a:r>
            <a:r>
              <a:rPr lang="zh-CN" altLang="en-US" sz="2000" dirty="0">
                <a:latin typeface="+mn-ea"/>
                <a:cs typeface="永中粗黑" panose="02010600030101010101" pitchFamily="2" charset="-122"/>
              </a:rPr>
              <a:t>大量应用在这五大领域中。在我国，人口老龄化、慢病高速增长、医疗资源供需严重失衡以及地域分配不均等问题，造成医疗生产力存在巨大缺口，根本的解决之道是医学人工智能。</a:t>
            </a:r>
            <a:endParaRPr lang="en-US" altLang="zh-CN" sz="2000" dirty="0">
              <a:latin typeface="+mn-ea"/>
              <a:cs typeface="永中粗黑" panose="02010600030101010101" pitchFamily="2" charset="-122"/>
            </a:endParaRPr>
          </a:p>
        </p:txBody>
      </p:sp>
      <p:pic>
        <p:nvPicPr>
          <p:cNvPr id="8" name="图片 7">
            <a:extLst>
              <a:ext uri="{FF2B5EF4-FFF2-40B4-BE49-F238E27FC236}">
                <a16:creationId xmlns:a16="http://schemas.microsoft.com/office/drawing/2014/main" id="{9BCAD45C-1E64-4234-8704-F3B000F4D6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10" name="文本框 18">
            <a:extLst>
              <a:ext uri="{FF2B5EF4-FFF2-40B4-BE49-F238E27FC236}">
                <a16:creationId xmlns:a16="http://schemas.microsoft.com/office/drawing/2014/main" id="{1F0F8A08-D71C-4ADD-ADB4-343AD8ADA14D}"/>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2.4 </a:t>
            </a:r>
            <a:r>
              <a:rPr lang="zh-CN" altLang="en-US" sz="2400" b="1" dirty="0">
                <a:solidFill>
                  <a:srgbClr val="FFFFFF"/>
                </a:solidFill>
                <a:latin typeface="黑体" panose="02010609060101010101" charset="-122"/>
                <a:ea typeface="黑体" panose="02010609060101010101" charset="-122"/>
              </a:rPr>
              <a:t>市场前景                     市场需求分析</a:t>
            </a:r>
            <a:endParaRPr lang="en-US" altLang="zh-CN" sz="2400" b="1" dirty="0">
              <a:solidFill>
                <a:srgbClr val="FFFFFF"/>
              </a:solidFill>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5AD1CC65-32E4-41A0-9A29-09EE180EB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40769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DB0B7C5-D668-4F60-BF47-B2DBDDA8A358}"/>
              </a:ext>
            </a:extLst>
          </p:cNvPr>
          <p:cNvSpPr txBox="1"/>
          <p:nvPr/>
        </p:nvSpPr>
        <p:spPr>
          <a:xfrm>
            <a:off x="6317095" y="3673602"/>
            <a:ext cx="5354515" cy="1077218"/>
          </a:xfrm>
          <a:prstGeom prst="rect">
            <a:avLst/>
          </a:prstGeom>
          <a:noFill/>
        </p:spPr>
        <p:txBody>
          <a:bodyPr wrap="square">
            <a:spAutoFit/>
          </a:bodyPr>
          <a:lstStyle/>
          <a:p>
            <a:r>
              <a:rPr lang="zh-CN" altLang="en-US" sz="1600" dirty="0">
                <a:solidFill>
                  <a:srgbClr val="000000"/>
                </a:solidFill>
                <a:latin typeface="Noto Sans CJK SC Regular"/>
              </a:rPr>
              <a:t>社会对康复医学重视程度的不断提升、健康消费需求不断升级、康复患者人群规模不断扩大、人口老龄化的加速、慢性病人群的增加、以及国家对残疾人康复需求的重视，推动康复需求持续增长，市场规模即将进入千亿。 </a:t>
            </a:r>
          </a:p>
        </p:txBody>
      </p:sp>
      <p:sp>
        <p:nvSpPr>
          <p:cNvPr id="10" name="文本框 9">
            <a:extLst>
              <a:ext uri="{FF2B5EF4-FFF2-40B4-BE49-F238E27FC236}">
                <a16:creationId xmlns:a16="http://schemas.microsoft.com/office/drawing/2014/main" id="{37C2073D-324D-4475-81FE-B29C21FC4BB3}"/>
              </a:ext>
            </a:extLst>
          </p:cNvPr>
          <p:cNvSpPr txBox="1"/>
          <p:nvPr/>
        </p:nvSpPr>
        <p:spPr>
          <a:xfrm>
            <a:off x="392600" y="4451728"/>
            <a:ext cx="5372100" cy="1323439"/>
          </a:xfrm>
          <a:prstGeom prst="rect">
            <a:avLst/>
          </a:prstGeom>
          <a:noFill/>
        </p:spPr>
        <p:txBody>
          <a:bodyPr wrap="square">
            <a:spAutoFit/>
          </a:bodyPr>
          <a:lstStyle/>
          <a:p>
            <a:pPr algn="l"/>
            <a:endParaRPr lang="zh-CN" altLang="en-US" sz="1600" b="0" i="0" u="none" strike="noStrike" baseline="0" dirty="0">
              <a:solidFill>
                <a:srgbClr val="000000"/>
              </a:solidFill>
              <a:latin typeface="Noto Sans CJK SC Regular"/>
            </a:endParaRPr>
          </a:p>
          <a:p>
            <a:pPr marR="0" algn="l"/>
            <a:r>
              <a:rPr lang="en-US" altLang="zh-CN" sz="1600" b="0" i="0" u="none" strike="noStrike" baseline="0" dirty="0">
                <a:latin typeface="Noto Sans CJK SC Regular"/>
              </a:rPr>
              <a:t>2011</a:t>
            </a:r>
            <a:r>
              <a:rPr lang="zh-CN" altLang="en-US" sz="1600" b="0" i="0" u="none" strike="noStrike" baseline="0" dirty="0">
                <a:latin typeface="Noto Sans CJK SC Regular"/>
              </a:rPr>
              <a:t>年至</a:t>
            </a:r>
            <a:r>
              <a:rPr lang="en-US" altLang="zh-CN" sz="1600" b="0" i="0" u="none" strike="noStrike" baseline="0" dirty="0">
                <a:latin typeface="Noto Sans CJK SC Regular"/>
              </a:rPr>
              <a:t>2018</a:t>
            </a:r>
            <a:r>
              <a:rPr lang="zh-CN" altLang="en-US" sz="1600" b="0" i="0" u="none" strike="noStrike" baseline="0" dirty="0">
                <a:latin typeface="Noto Sans CJK SC Regular"/>
              </a:rPr>
              <a:t>年，中国康复医疗服务诊疗人次整体呈增长态势，门急诊人次和出院人数年复合增长率分别达到</a:t>
            </a:r>
            <a:r>
              <a:rPr lang="en-US" altLang="zh-CN" sz="1600" b="0" i="0" u="none" strike="noStrike" baseline="0" dirty="0">
                <a:latin typeface="Noto Sans CJK SC Regular"/>
              </a:rPr>
              <a:t>10.2%</a:t>
            </a:r>
            <a:r>
              <a:rPr lang="zh-CN" altLang="en-US" sz="1600" b="0" i="0" u="none" strike="noStrike" baseline="0" dirty="0">
                <a:latin typeface="Noto Sans CJK SC Regular"/>
              </a:rPr>
              <a:t>和</a:t>
            </a:r>
            <a:r>
              <a:rPr lang="en-US" altLang="zh-CN" sz="1600" b="0" i="0" u="none" strike="noStrike" baseline="0" dirty="0">
                <a:latin typeface="Noto Sans CJK SC Regular"/>
              </a:rPr>
              <a:t>22.5%</a:t>
            </a:r>
            <a:r>
              <a:rPr lang="zh-CN" altLang="en-US" sz="1600" b="0" i="0" u="none" strike="noStrike" baseline="0" dirty="0">
                <a:latin typeface="Noto Sans CJK SC Regular"/>
              </a:rPr>
              <a:t>。预计未来十年，诊疗人次将以超过历史水平的速度进行增长。</a:t>
            </a:r>
            <a:endParaRPr lang="zh-CN" altLang="en-US" sz="1600" dirty="0"/>
          </a:p>
        </p:txBody>
      </p:sp>
      <p:pic>
        <p:nvPicPr>
          <p:cNvPr id="17" name="图片 16">
            <a:extLst>
              <a:ext uri="{FF2B5EF4-FFF2-40B4-BE49-F238E27FC236}">
                <a16:creationId xmlns:a16="http://schemas.microsoft.com/office/drawing/2014/main" id="{34131B63-796B-4006-9CC8-7C7DCF4F1F22}"/>
              </a:ext>
            </a:extLst>
          </p:cNvPr>
          <p:cNvPicPr>
            <a:picLocks noChangeAspect="1"/>
          </p:cNvPicPr>
          <p:nvPr/>
        </p:nvPicPr>
        <p:blipFill>
          <a:blip r:embed="rId2"/>
          <a:stretch>
            <a:fillRect/>
          </a:stretch>
        </p:blipFill>
        <p:spPr>
          <a:xfrm>
            <a:off x="410185" y="1105997"/>
            <a:ext cx="5354515" cy="3065891"/>
          </a:xfrm>
          <a:prstGeom prst="rect">
            <a:avLst/>
          </a:prstGeom>
        </p:spPr>
      </p:pic>
      <p:pic>
        <p:nvPicPr>
          <p:cNvPr id="19" name="图片 18">
            <a:extLst>
              <a:ext uri="{FF2B5EF4-FFF2-40B4-BE49-F238E27FC236}">
                <a16:creationId xmlns:a16="http://schemas.microsoft.com/office/drawing/2014/main" id="{76E2CEFD-8A86-4C58-B57D-56909AB6AF7C}"/>
              </a:ext>
            </a:extLst>
          </p:cNvPr>
          <p:cNvPicPr>
            <a:picLocks noChangeAspect="1"/>
          </p:cNvPicPr>
          <p:nvPr/>
        </p:nvPicPr>
        <p:blipFill>
          <a:blip r:embed="rId3"/>
          <a:stretch>
            <a:fillRect/>
          </a:stretch>
        </p:blipFill>
        <p:spPr>
          <a:xfrm>
            <a:off x="6249320" y="1220297"/>
            <a:ext cx="5422290" cy="2050354"/>
          </a:xfrm>
          <a:prstGeom prst="rect">
            <a:avLst/>
          </a:prstGeom>
        </p:spPr>
      </p:pic>
      <p:sp>
        <p:nvSpPr>
          <p:cNvPr id="8" name="文本框 7">
            <a:extLst>
              <a:ext uri="{FF2B5EF4-FFF2-40B4-BE49-F238E27FC236}">
                <a16:creationId xmlns:a16="http://schemas.microsoft.com/office/drawing/2014/main" id="{3C39B7F7-276B-4D99-89BF-843BDCEC7DA5}"/>
              </a:ext>
            </a:extLst>
          </p:cNvPr>
          <p:cNvSpPr txBox="1"/>
          <p:nvPr/>
        </p:nvSpPr>
        <p:spPr>
          <a:xfrm>
            <a:off x="3588603" y="4212211"/>
            <a:ext cx="3047267" cy="307777"/>
          </a:xfrm>
          <a:prstGeom prst="rect">
            <a:avLst/>
          </a:prstGeom>
          <a:noFill/>
        </p:spPr>
        <p:txBody>
          <a:bodyPr wrap="square">
            <a:spAutoFit/>
          </a:bodyPr>
          <a:lstStyle/>
          <a:p>
            <a:r>
              <a:rPr lang="zh-CN" altLang="en-US" sz="1400" b="0" i="0" u="none" strike="noStrike" baseline="0" dirty="0">
                <a:latin typeface="Noto Sans CJK SC Regular"/>
              </a:rPr>
              <a:t>（数据来源：毕马威中国）</a:t>
            </a:r>
            <a:endParaRPr lang="zh-CN" altLang="en-US" sz="1400" dirty="0"/>
          </a:p>
        </p:txBody>
      </p:sp>
      <p:sp>
        <p:nvSpPr>
          <p:cNvPr id="12" name="文本框 11">
            <a:extLst>
              <a:ext uri="{FF2B5EF4-FFF2-40B4-BE49-F238E27FC236}">
                <a16:creationId xmlns:a16="http://schemas.microsoft.com/office/drawing/2014/main" id="{293335B3-70B6-4980-A32B-08DBDC095E9C}"/>
              </a:ext>
            </a:extLst>
          </p:cNvPr>
          <p:cNvSpPr txBox="1"/>
          <p:nvPr/>
        </p:nvSpPr>
        <p:spPr>
          <a:xfrm>
            <a:off x="9499964" y="3182682"/>
            <a:ext cx="2533774" cy="307777"/>
          </a:xfrm>
          <a:prstGeom prst="rect">
            <a:avLst/>
          </a:prstGeom>
          <a:noFill/>
        </p:spPr>
        <p:txBody>
          <a:bodyPr wrap="square">
            <a:spAutoFit/>
          </a:bodyPr>
          <a:lstStyle/>
          <a:p>
            <a:r>
              <a:rPr lang="zh-CN" altLang="en-US" sz="1400" b="0" i="0" u="none" strike="noStrike" baseline="0" dirty="0">
                <a:latin typeface="Noto Sans CJK SC Regular"/>
              </a:rPr>
              <a:t>（数据来源：毕马威中国）</a:t>
            </a:r>
            <a:endParaRPr lang="zh-CN" altLang="en-US" sz="1400" dirty="0"/>
          </a:p>
        </p:txBody>
      </p:sp>
      <p:pic>
        <p:nvPicPr>
          <p:cNvPr id="14" name="图片 13">
            <a:extLst>
              <a:ext uri="{FF2B5EF4-FFF2-40B4-BE49-F238E27FC236}">
                <a16:creationId xmlns:a16="http://schemas.microsoft.com/office/drawing/2014/main" id="{371A0247-A856-47B8-A364-1F5E3EB164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18" name="文本框 18">
            <a:extLst>
              <a:ext uri="{FF2B5EF4-FFF2-40B4-BE49-F238E27FC236}">
                <a16:creationId xmlns:a16="http://schemas.microsoft.com/office/drawing/2014/main" id="{25DCC397-96AD-4631-B8BD-4B42A708AB08}"/>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2.4 </a:t>
            </a:r>
            <a:r>
              <a:rPr lang="zh-CN" altLang="en-US" sz="2400" b="1" dirty="0">
                <a:solidFill>
                  <a:srgbClr val="FFFFFF"/>
                </a:solidFill>
                <a:latin typeface="黑体" panose="02010609060101010101" charset="-122"/>
                <a:ea typeface="黑体" panose="02010609060101010101" charset="-122"/>
              </a:rPr>
              <a:t>市场前景                       市场规模</a:t>
            </a:r>
            <a:endParaRPr lang="en-US" altLang="zh-CN" sz="2400" b="1" dirty="0">
              <a:solidFill>
                <a:srgbClr val="FFFFFF"/>
              </a:solidFill>
              <a:latin typeface="黑体" panose="02010609060101010101" charset="-122"/>
              <a:ea typeface="黑体" panose="02010609060101010101" charset="-122"/>
            </a:endParaRPr>
          </a:p>
        </p:txBody>
      </p:sp>
      <p:pic>
        <p:nvPicPr>
          <p:cNvPr id="11" name="图片 10">
            <a:extLst>
              <a:ext uri="{FF2B5EF4-FFF2-40B4-BE49-F238E27FC236}">
                <a16:creationId xmlns:a16="http://schemas.microsoft.com/office/drawing/2014/main" id="{38E0FD77-6D85-4FCF-AF08-85501F143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247223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BC60E39-116C-4AE7-BB10-22943F34B2E2}"/>
              </a:ext>
            </a:extLst>
          </p:cNvPr>
          <p:cNvPicPr>
            <a:picLocks noChangeAspect="1"/>
          </p:cNvPicPr>
          <p:nvPr/>
        </p:nvPicPr>
        <p:blipFill rotWithShape="1">
          <a:blip r:embed="rId2">
            <a:extLst>
              <a:ext uri="{28A0092B-C50C-407E-A947-70E740481C1C}">
                <a14:useLocalDpi xmlns:a14="http://schemas.microsoft.com/office/drawing/2010/main" val="0"/>
              </a:ext>
            </a:extLst>
          </a:blip>
          <a:srcRect t="10397"/>
          <a:stretch/>
        </p:blipFill>
        <p:spPr>
          <a:xfrm>
            <a:off x="6932225" y="1000307"/>
            <a:ext cx="3578455" cy="2216091"/>
          </a:xfrm>
          <a:prstGeom prst="rect">
            <a:avLst/>
          </a:prstGeom>
        </p:spPr>
      </p:pic>
      <p:pic>
        <p:nvPicPr>
          <p:cNvPr id="12" name="图片 11">
            <a:extLst>
              <a:ext uri="{FF2B5EF4-FFF2-40B4-BE49-F238E27FC236}">
                <a16:creationId xmlns:a16="http://schemas.microsoft.com/office/drawing/2014/main" id="{3C8426CA-1450-4D5B-9DA7-87F8847D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414" y="1499273"/>
            <a:ext cx="2513038" cy="1610652"/>
          </a:xfrm>
          <a:prstGeom prst="rect">
            <a:avLst/>
          </a:prstGeom>
        </p:spPr>
      </p:pic>
      <p:pic>
        <p:nvPicPr>
          <p:cNvPr id="13" name="图片 12">
            <a:extLst>
              <a:ext uri="{FF2B5EF4-FFF2-40B4-BE49-F238E27FC236}">
                <a16:creationId xmlns:a16="http://schemas.microsoft.com/office/drawing/2014/main" id="{EBDF5F41-D9DF-4759-B4D2-7ACD34250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76" y="1230215"/>
            <a:ext cx="2513038" cy="1879710"/>
          </a:xfrm>
          <a:prstGeom prst="rect">
            <a:avLst/>
          </a:prstGeom>
        </p:spPr>
      </p:pic>
      <p:sp>
        <p:nvSpPr>
          <p:cNvPr id="15" name="文本框 14">
            <a:extLst>
              <a:ext uri="{FF2B5EF4-FFF2-40B4-BE49-F238E27FC236}">
                <a16:creationId xmlns:a16="http://schemas.microsoft.com/office/drawing/2014/main" id="{9CCD28D4-DD00-4D17-9F0A-C22FAF2223FB}"/>
              </a:ext>
            </a:extLst>
          </p:cNvPr>
          <p:cNvSpPr txBox="1"/>
          <p:nvPr/>
        </p:nvSpPr>
        <p:spPr>
          <a:xfrm>
            <a:off x="348639" y="4053657"/>
            <a:ext cx="5354530" cy="1754326"/>
          </a:xfrm>
          <a:prstGeom prst="rect">
            <a:avLst/>
          </a:prstGeom>
          <a:noFill/>
        </p:spPr>
        <p:txBody>
          <a:bodyPr wrap="square">
            <a:spAutoFit/>
          </a:bodyPr>
          <a:lstStyle/>
          <a:p>
            <a:pPr algn="l"/>
            <a:r>
              <a:rPr lang="en-US" altLang="zh-CN" sz="1800" b="0" i="0" u="none" strike="noStrike" baseline="0" dirty="0">
                <a:latin typeface="+mn-ea"/>
              </a:rPr>
              <a:t>60 </a:t>
            </a:r>
            <a:r>
              <a:rPr lang="zh-CN" altLang="en-US" sz="1800" b="0" i="0" u="none" strike="noStrike" baseline="0" dirty="0">
                <a:latin typeface="+mn-ea"/>
              </a:rPr>
              <a:t>岁及以上人口为</a:t>
            </a:r>
            <a:r>
              <a:rPr lang="en-US" altLang="zh-CN" sz="1800" b="0" i="0" u="none" strike="noStrike" baseline="0" dirty="0">
                <a:latin typeface="+mn-ea"/>
              </a:rPr>
              <a:t>2.22 </a:t>
            </a:r>
            <a:r>
              <a:rPr lang="zh-CN" altLang="en-US" sz="1800" b="0" i="0" u="none" strike="noStrike" baseline="0" dirty="0">
                <a:latin typeface="+mn-ea"/>
              </a:rPr>
              <a:t>亿，占</a:t>
            </a:r>
            <a:r>
              <a:rPr lang="en-US" altLang="zh-CN" sz="1800" b="0" i="0" u="none" strike="noStrike" baseline="0" dirty="0">
                <a:latin typeface="+mn-ea"/>
              </a:rPr>
              <a:t>16.15%</a:t>
            </a:r>
            <a:r>
              <a:rPr lang="zh-CN" altLang="en-US" sz="1800" b="0" i="0" u="none" strike="noStrike" baseline="0" dirty="0">
                <a:latin typeface="+mn-ea"/>
              </a:rPr>
              <a:t>，其中</a:t>
            </a:r>
            <a:r>
              <a:rPr lang="en-US" altLang="zh-CN" sz="1800" b="0" i="0" u="none" strike="noStrike" baseline="0" dirty="0">
                <a:latin typeface="+mn-ea"/>
              </a:rPr>
              <a:t>65 </a:t>
            </a:r>
            <a:r>
              <a:rPr lang="zh-CN" altLang="en-US" sz="1800" b="0" i="0" u="none" strike="noStrike" baseline="0" dirty="0">
                <a:latin typeface="+mn-ea"/>
              </a:rPr>
              <a:t>岁及以上人口为</a:t>
            </a:r>
            <a:r>
              <a:rPr lang="en-US" altLang="zh-CN" sz="1800" b="0" i="0" u="none" strike="noStrike" baseline="0" dirty="0">
                <a:latin typeface="+mn-ea"/>
              </a:rPr>
              <a:t>1.434</a:t>
            </a:r>
            <a:r>
              <a:rPr lang="zh-CN" altLang="en-US" sz="1800" b="0" i="0" u="none" strike="noStrike" baseline="0" dirty="0">
                <a:latin typeface="+mn-ea"/>
              </a:rPr>
              <a:t>亿，占</a:t>
            </a:r>
            <a:r>
              <a:rPr lang="en-US" altLang="zh-CN" sz="1800" b="0" i="0" u="none" strike="noStrike" baseline="0" dirty="0">
                <a:latin typeface="+mn-ea"/>
              </a:rPr>
              <a:t>10.47%</a:t>
            </a:r>
            <a:r>
              <a:rPr lang="zh-CN" altLang="en-US" sz="1800" b="0" i="0" u="none" strike="noStrike" baseline="0" dirty="0">
                <a:latin typeface="+mn-ea"/>
              </a:rPr>
              <a:t>。</a:t>
            </a:r>
            <a:r>
              <a:rPr lang="en-US" altLang="zh-CN" sz="1800" b="0" i="0" u="none" strike="noStrike" baseline="0" dirty="0">
                <a:latin typeface="+mn-ea"/>
              </a:rPr>
              <a:t>2015 </a:t>
            </a:r>
            <a:r>
              <a:rPr lang="zh-CN" altLang="en-US" sz="1800" b="0" i="0" u="none" strike="noStrike" baseline="0" dirty="0">
                <a:latin typeface="+mn-ea"/>
              </a:rPr>
              <a:t>年中国失能、半失能的</a:t>
            </a:r>
            <a:r>
              <a:rPr lang="en-US" altLang="zh-CN" sz="1800" b="0" i="0" u="none" strike="noStrike" baseline="0" dirty="0">
                <a:latin typeface="+mn-ea"/>
              </a:rPr>
              <a:t>60 </a:t>
            </a:r>
            <a:r>
              <a:rPr lang="zh-CN" altLang="en-US" sz="1800" b="0" i="0" u="none" strike="noStrike" baseline="0" dirty="0">
                <a:latin typeface="+mn-ea"/>
              </a:rPr>
              <a:t>岁及以上人口数已达</a:t>
            </a:r>
            <a:r>
              <a:rPr lang="en-US" altLang="zh-CN" sz="1800" b="0" i="0" u="none" strike="noStrike" baseline="0" dirty="0">
                <a:latin typeface="+mn-ea"/>
              </a:rPr>
              <a:t>4063</a:t>
            </a:r>
            <a:r>
              <a:rPr lang="zh-CN" altLang="en-US" sz="1800" b="0" i="0" u="none" strike="noStrike" baseline="0" dirty="0">
                <a:latin typeface="+mn-ea"/>
              </a:rPr>
              <a:t>万人，约占老年人口的</a:t>
            </a:r>
            <a:r>
              <a:rPr lang="en-US" altLang="zh-CN" sz="1800" b="0" i="0" u="none" strike="noStrike" baseline="0" dirty="0">
                <a:latin typeface="+mn-ea"/>
              </a:rPr>
              <a:t>18.5%</a:t>
            </a:r>
            <a:r>
              <a:rPr lang="zh-CN" altLang="en-US" sz="1800" b="0" i="0" u="none" strike="noStrike" baseline="0" dirty="0">
                <a:latin typeface="+mn-ea"/>
              </a:rPr>
              <a:t>。保守估算，</a:t>
            </a:r>
            <a:r>
              <a:rPr lang="en-US" altLang="zh-CN" sz="1800" b="0" i="0" u="none" strike="noStrike" baseline="0" dirty="0">
                <a:latin typeface="+mn-ea"/>
              </a:rPr>
              <a:t>60 </a:t>
            </a:r>
            <a:r>
              <a:rPr lang="zh-CN" altLang="en-US" sz="1800" b="0" i="0" u="none" strike="noStrike" baseline="0" dirty="0">
                <a:latin typeface="+mn-ea"/>
              </a:rPr>
              <a:t>岁以上老年人口中约</a:t>
            </a:r>
            <a:r>
              <a:rPr lang="en-US" altLang="zh-CN" sz="1800" b="0" i="0" u="none" strike="noStrike" baseline="0" dirty="0">
                <a:latin typeface="+mn-ea"/>
              </a:rPr>
              <a:t>20%</a:t>
            </a:r>
            <a:r>
              <a:rPr lang="zh-CN" altLang="en-US" sz="1800" b="0" i="0" u="none" strike="noStrike" baseline="0" dirty="0">
                <a:latin typeface="+mn-ea"/>
              </a:rPr>
              <a:t>需要康复护理，预测到</a:t>
            </a:r>
            <a:r>
              <a:rPr lang="en-US" altLang="zh-CN" sz="1800" b="0" i="0" u="none" strike="noStrike" baseline="0" dirty="0">
                <a:latin typeface="+mn-ea"/>
              </a:rPr>
              <a:t>2040 </a:t>
            </a:r>
            <a:r>
              <a:rPr lang="zh-CN" altLang="en-US" sz="1800" b="0" i="0" u="none" strike="noStrike" baseline="0" dirty="0">
                <a:latin typeface="+mn-ea"/>
              </a:rPr>
              <a:t>年我国将有</a:t>
            </a:r>
            <a:r>
              <a:rPr lang="en-US" altLang="zh-CN" sz="1800" b="0" i="0" u="none" strike="noStrike" baseline="0" dirty="0">
                <a:latin typeface="+mn-ea"/>
              </a:rPr>
              <a:t>4 </a:t>
            </a:r>
            <a:r>
              <a:rPr lang="zh-CN" altLang="en-US" sz="1800" b="0" i="0" u="none" strike="noStrike" baseline="0" dirty="0">
                <a:latin typeface="+mn-ea"/>
              </a:rPr>
              <a:t>亿多老人。</a:t>
            </a:r>
            <a:endParaRPr lang="zh-CN" altLang="en-US" dirty="0">
              <a:latin typeface="+mn-ea"/>
            </a:endParaRPr>
          </a:p>
        </p:txBody>
      </p:sp>
      <p:sp>
        <p:nvSpPr>
          <p:cNvPr id="17" name="文本框 16">
            <a:extLst>
              <a:ext uri="{FF2B5EF4-FFF2-40B4-BE49-F238E27FC236}">
                <a16:creationId xmlns:a16="http://schemas.microsoft.com/office/drawing/2014/main" id="{B65593CA-8AE8-4A6C-9F47-90E6C710ACF3}"/>
              </a:ext>
            </a:extLst>
          </p:cNvPr>
          <p:cNvSpPr txBox="1"/>
          <p:nvPr/>
        </p:nvSpPr>
        <p:spPr>
          <a:xfrm>
            <a:off x="6391481" y="4053657"/>
            <a:ext cx="5354530" cy="1754326"/>
          </a:xfrm>
          <a:prstGeom prst="rect">
            <a:avLst/>
          </a:prstGeom>
          <a:noFill/>
        </p:spPr>
        <p:txBody>
          <a:bodyPr wrap="square">
            <a:spAutoFit/>
          </a:bodyPr>
          <a:lstStyle/>
          <a:p>
            <a:r>
              <a:rPr lang="en-US" altLang="zh-CN" dirty="0">
                <a:solidFill>
                  <a:srgbClr val="333333"/>
                </a:solidFill>
                <a:latin typeface="+mn-ea"/>
              </a:rPr>
              <a:t>2018</a:t>
            </a:r>
            <a:r>
              <a:rPr lang="zh-CN" altLang="en-US" dirty="0">
                <a:solidFill>
                  <a:srgbClr val="333333"/>
                </a:solidFill>
                <a:latin typeface="+mn-ea"/>
              </a:rPr>
              <a:t>年的全球市场总值超过</a:t>
            </a:r>
            <a:r>
              <a:rPr lang="en-US" altLang="zh-CN" dirty="0">
                <a:solidFill>
                  <a:srgbClr val="333333"/>
                </a:solidFill>
                <a:latin typeface="+mn-ea"/>
              </a:rPr>
              <a:t>59</a:t>
            </a:r>
            <a:r>
              <a:rPr lang="zh-CN" altLang="en-US" dirty="0">
                <a:solidFill>
                  <a:srgbClr val="333333"/>
                </a:solidFill>
                <a:latin typeface="+mn-ea"/>
              </a:rPr>
              <a:t>亿美元，</a:t>
            </a:r>
            <a:r>
              <a:rPr lang="en-US" altLang="zh-CN" dirty="0">
                <a:solidFill>
                  <a:srgbClr val="333333"/>
                </a:solidFill>
                <a:latin typeface="+mn-ea"/>
              </a:rPr>
              <a:t>2025</a:t>
            </a:r>
            <a:r>
              <a:rPr lang="zh-CN" altLang="en-US" dirty="0">
                <a:solidFill>
                  <a:srgbClr val="333333"/>
                </a:solidFill>
                <a:latin typeface="+mn-ea"/>
              </a:rPr>
              <a:t>年全球运动医学的市场将超过</a:t>
            </a:r>
            <a:r>
              <a:rPr lang="en-US" altLang="zh-CN" dirty="0">
                <a:solidFill>
                  <a:srgbClr val="333333"/>
                </a:solidFill>
                <a:latin typeface="+mn-ea"/>
              </a:rPr>
              <a:t>90</a:t>
            </a:r>
            <a:r>
              <a:rPr lang="zh-CN" altLang="en-US" dirty="0">
                <a:solidFill>
                  <a:srgbClr val="333333"/>
                </a:solidFill>
                <a:latin typeface="+mn-ea"/>
              </a:rPr>
              <a:t>亿美元。</a:t>
            </a:r>
            <a:r>
              <a:rPr lang="en-US" altLang="zh-CN" dirty="0">
                <a:solidFill>
                  <a:srgbClr val="333333"/>
                </a:solidFill>
                <a:latin typeface="+mn-ea"/>
              </a:rPr>
              <a:t>2018</a:t>
            </a:r>
            <a:r>
              <a:rPr lang="zh-CN" altLang="en-US" dirty="0">
                <a:solidFill>
                  <a:srgbClr val="333333"/>
                </a:solidFill>
                <a:latin typeface="+mn-ea"/>
              </a:rPr>
              <a:t>年中国运动医学市场达到</a:t>
            </a:r>
            <a:r>
              <a:rPr lang="en-US" altLang="zh-CN" dirty="0">
                <a:solidFill>
                  <a:srgbClr val="333333"/>
                </a:solidFill>
                <a:latin typeface="+mn-ea"/>
              </a:rPr>
              <a:t>21.2</a:t>
            </a:r>
            <a:r>
              <a:rPr lang="zh-CN" altLang="en-US" dirty="0">
                <a:solidFill>
                  <a:srgbClr val="333333"/>
                </a:solidFill>
                <a:latin typeface="+mn-ea"/>
              </a:rPr>
              <a:t>亿元。</a:t>
            </a:r>
            <a:endParaRPr lang="en-US" altLang="zh-CN" dirty="0">
              <a:solidFill>
                <a:srgbClr val="333333"/>
              </a:solidFill>
              <a:latin typeface="+mn-ea"/>
            </a:endParaRPr>
          </a:p>
          <a:p>
            <a:r>
              <a:rPr lang="zh-CN" altLang="en-US" dirty="0">
                <a:solidFill>
                  <a:srgbClr val="333333"/>
                </a:solidFill>
                <a:latin typeface="+mn-ea"/>
              </a:rPr>
              <a:t>到</a:t>
            </a:r>
            <a:r>
              <a:rPr lang="en-US" altLang="zh-CN" dirty="0">
                <a:solidFill>
                  <a:srgbClr val="333333"/>
                </a:solidFill>
                <a:latin typeface="+mn-ea"/>
              </a:rPr>
              <a:t>2020</a:t>
            </a:r>
            <a:r>
              <a:rPr lang="zh-CN" altLang="en-US" dirty="0">
                <a:solidFill>
                  <a:srgbClr val="333333"/>
                </a:solidFill>
                <a:latin typeface="+mn-ea"/>
              </a:rPr>
              <a:t>年中国运动人口将达到</a:t>
            </a:r>
            <a:r>
              <a:rPr lang="en-US" altLang="zh-CN" dirty="0">
                <a:solidFill>
                  <a:srgbClr val="333333"/>
                </a:solidFill>
                <a:latin typeface="+mn-ea"/>
              </a:rPr>
              <a:t>4.35</a:t>
            </a:r>
            <a:r>
              <a:rPr lang="zh-CN" altLang="en-US" dirty="0">
                <a:solidFill>
                  <a:srgbClr val="333333"/>
                </a:solidFill>
                <a:latin typeface="+mn-ea"/>
              </a:rPr>
              <a:t>亿，而经常运动的人运动损伤率达到</a:t>
            </a:r>
            <a:r>
              <a:rPr lang="en-US" altLang="zh-CN" dirty="0">
                <a:solidFill>
                  <a:srgbClr val="333333"/>
                </a:solidFill>
                <a:latin typeface="+mn-ea"/>
              </a:rPr>
              <a:t>85%</a:t>
            </a:r>
            <a:r>
              <a:rPr lang="zh-CN" altLang="en-US" dirty="0">
                <a:solidFill>
                  <a:srgbClr val="333333"/>
                </a:solidFill>
                <a:latin typeface="+mn-ea"/>
              </a:rPr>
              <a:t>以上，初步估算，到</a:t>
            </a:r>
            <a:r>
              <a:rPr lang="en-US" altLang="zh-CN" dirty="0">
                <a:solidFill>
                  <a:srgbClr val="333333"/>
                </a:solidFill>
                <a:latin typeface="+mn-ea"/>
              </a:rPr>
              <a:t>2020</a:t>
            </a:r>
            <a:r>
              <a:rPr lang="zh-CN" altLang="en-US" dirty="0">
                <a:solidFill>
                  <a:srgbClr val="333333"/>
                </a:solidFill>
                <a:latin typeface="+mn-ea"/>
              </a:rPr>
              <a:t>年中国将约有</a:t>
            </a:r>
            <a:r>
              <a:rPr lang="en-US" altLang="zh-CN" dirty="0">
                <a:solidFill>
                  <a:srgbClr val="333333"/>
                </a:solidFill>
                <a:latin typeface="+mn-ea"/>
              </a:rPr>
              <a:t>3.7</a:t>
            </a:r>
            <a:r>
              <a:rPr lang="zh-CN" altLang="en-US" dirty="0">
                <a:solidFill>
                  <a:srgbClr val="333333"/>
                </a:solidFill>
                <a:latin typeface="+mn-ea"/>
              </a:rPr>
              <a:t>亿人出现运动损伤。</a:t>
            </a:r>
          </a:p>
        </p:txBody>
      </p:sp>
      <p:sp>
        <p:nvSpPr>
          <p:cNvPr id="9" name="文本框 8">
            <a:extLst>
              <a:ext uri="{FF2B5EF4-FFF2-40B4-BE49-F238E27FC236}">
                <a16:creationId xmlns:a16="http://schemas.microsoft.com/office/drawing/2014/main" id="{2045DB03-8362-4AB8-A3A2-32629B5C850C}"/>
              </a:ext>
            </a:extLst>
          </p:cNvPr>
          <p:cNvSpPr txBox="1"/>
          <p:nvPr/>
        </p:nvSpPr>
        <p:spPr>
          <a:xfrm>
            <a:off x="2025916" y="3120125"/>
            <a:ext cx="3047267" cy="307777"/>
          </a:xfrm>
          <a:prstGeom prst="rect">
            <a:avLst/>
          </a:prstGeom>
          <a:noFill/>
        </p:spPr>
        <p:txBody>
          <a:bodyPr wrap="square">
            <a:spAutoFit/>
          </a:bodyPr>
          <a:lstStyle/>
          <a:p>
            <a:r>
              <a:rPr lang="zh-CN" altLang="en-US" sz="1400" b="0" i="0" u="none" strike="noStrike" baseline="0" dirty="0">
                <a:latin typeface="Alibaba-PuHuiTi-M"/>
              </a:rPr>
              <a:t>（数据来源：国家统计局）</a:t>
            </a:r>
            <a:endParaRPr lang="zh-CN" altLang="en-US" sz="1400" dirty="0"/>
          </a:p>
        </p:txBody>
      </p:sp>
      <p:sp>
        <p:nvSpPr>
          <p:cNvPr id="11" name="文本框 10">
            <a:extLst>
              <a:ext uri="{FF2B5EF4-FFF2-40B4-BE49-F238E27FC236}">
                <a16:creationId xmlns:a16="http://schemas.microsoft.com/office/drawing/2014/main" id="{DF746A0E-6137-45E0-AF0B-4AF85737C737}"/>
              </a:ext>
            </a:extLst>
          </p:cNvPr>
          <p:cNvSpPr txBox="1"/>
          <p:nvPr/>
        </p:nvSpPr>
        <p:spPr>
          <a:xfrm>
            <a:off x="6391481" y="3167390"/>
            <a:ext cx="5354530" cy="523220"/>
          </a:xfrm>
          <a:prstGeom prst="rect">
            <a:avLst/>
          </a:prstGeom>
          <a:noFill/>
        </p:spPr>
        <p:txBody>
          <a:bodyPr wrap="square">
            <a:spAutoFit/>
          </a:bodyPr>
          <a:lstStyle/>
          <a:p>
            <a:r>
              <a:rPr lang="zh-CN" altLang="en-US" sz="1400" dirty="0">
                <a:solidFill>
                  <a:srgbClr val="333333"/>
                </a:solidFill>
                <a:latin typeface="+mn-ea"/>
              </a:rPr>
              <a:t>（数据来源：</a:t>
            </a:r>
            <a:r>
              <a:rPr lang="en-US" altLang="zh-CN" sz="1400" dirty="0">
                <a:solidFill>
                  <a:srgbClr val="333333"/>
                </a:solidFill>
                <a:latin typeface="+mn-ea"/>
              </a:rPr>
              <a:t>《</a:t>
            </a:r>
            <a:r>
              <a:rPr lang="zh-CN" altLang="en-US" sz="1400" dirty="0">
                <a:solidFill>
                  <a:srgbClr val="333333"/>
                </a:solidFill>
                <a:latin typeface="+mn-ea"/>
              </a:rPr>
              <a:t>国务院全民健身计划（</a:t>
            </a:r>
            <a:r>
              <a:rPr lang="en-US" altLang="zh-CN" sz="1400" dirty="0">
                <a:solidFill>
                  <a:srgbClr val="333333"/>
                </a:solidFill>
                <a:latin typeface="+mn-ea"/>
              </a:rPr>
              <a:t>2016-2020</a:t>
            </a:r>
            <a:r>
              <a:rPr lang="zh-CN" altLang="en-US" sz="1400" dirty="0">
                <a:solidFill>
                  <a:srgbClr val="333333"/>
                </a:solidFill>
                <a:latin typeface="+mn-ea"/>
              </a:rPr>
              <a:t>年）</a:t>
            </a:r>
            <a:r>
              <a:rPr lang="en-US" altLang="zh-CN" sz="1400" dirty="0">
                <a:solidFill>
                  <a:srgbClr val="333333"/>
                </a:solidFill>
                <a:latin typeface="+mn-ea"/>
              </a:rPr>
              <a:t>》</a:t>
            </a:r>
            <a:r>
              <a:rPr lang="zh-CN" altLang="en-US" sz="1400" dirty="0">
                <a:solidFill>
                  <a:srgbClr val="333333"/>
                </a:solidFill>
                <a:latin typeface="+mn-ea"/>
              </a:rPr>
              <a:t>、 </a:t>
            </a:r>
            <a:r>
              <a:rPr lang="en-US" altLang="zh-CN" sz="1400" dirty="0">
                <a:solidFill>
                  <a:srgbClr val="333333"/>
                </a:solidFill>
                <a:latin typeface="+mn-ea"/>
              </a:rPr>
              <a:t>《2009-2014</a:t>
            </a:r>
            <a:r>
              <a:rPr lang="zh-CN" altLang="en-US" sz="1400" dirty="0">
                <a:solidFill>
                  <a:srgbClr val="333333"/>
                </a:solidFill>
                <a:latin typeface="+mn-ea"/>
              </a:rPr>
              <a:t>健身行业产值规模</a:t>
            </a:r>
            <a:r>
              <a:rPr lang="en-US" altLang="zh-CN" sz="1400" dirty="0">
                <a:solidFill>
                  <a:srgbClr val="333333"/>
                </a:solidFill>
                <a:latin typeface="+mn-ea"/>
              </a:rPr>
              <a:t>》</a:t>
            </a:r>
            <a:r>
              <a:rPr lang="zh-CN" altLang="en-US" sz="1400" dirty="0">
                <a:solidFill>
                  <a:srgbClr val="333333"/>
                </a:solidFill>
                <a:latin typeface="+mn-ea"/>
              </a:rPr>
              <a:t>）</a:t>
            </a:r>
            <a:endParaRPr lang="en-US" altLang="zh-CN" sz="1400" dirty="0">
              <a:solidFill>
                <a:srgbClr val="333333"/>
              </a:solidFill>
              <a:latin typeface="+mn-ea"/>
            </a:endParaRPr>
          </a:p>
        </p:txBody>
      </p:sp>
      <p:pic>
        <p:nvPicPr>
          <p:cNvPr id="16" name="图片 15">
            <a:extLst>
              <a:ext uri="{FF2B5EF4-FFF2-40B4-BE49-F238E27FC236}">
                <a16:creationId xmlns:a16="http://schemas.microsoft.com/office/drawing/2014/main" id="{AA25E6A4-5CCF-4006-8203-FAB3FF147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19" name="文本框 18">
            <a:extLst>
              <a:ext uri="{FF2B5EF4-FFF2-40B4-BE49-F238E27FC236}">
                <a16:creationId xmlns:a16="http://schemas.microsoft.com/office/drawing/2014/main" id="{5934FF20-085F-40C5-B0E2-EC750A2C39A6}"/>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2.4 </a:t>
            </a:r>
            <a:r>
              <a:rPr lang="zh-CN" altLang="en-US" sz="2400" b="1" dirty="0">
                <a:solidFill>
                  <a:srgbClr val="FFFFFF"/>
                </a:solidFill>
                <a:latin typeface="黑体" panose="02010609060101010101" charset="-122"/>
                <a:ea typeface="黑体" panose="02010609060101010101" charset="-122"/>
              </a:rPr>
              <a:t>市场前景                       市场规模</a:t>
            </a:r>
            <a:endParaRPr lang="en-US" altLang="zh-CN" sz="2400" b="1" dirty="0">
              <a:solidFill>
                <a:srgbClr val="FFFFFF"/>
              </a:solidFill>
              <a:latin typeface="黑体" panose="02010609060101010101" charset="-122"/>
              <a:ea typeface="黑体" panose="02010609060101010101" charset="-122"/>
            </a:endParaRPr>
          </a:p>
        </p:txBody>
      </p:sp>
      <p:pic>
        <p:nvPicPr>
          <p:cNvPr id="14" name="图片 13">
            <a:extLst>
              <a:ext uri="{FF2B5EF4-FFF2-40B4-BE49-F238E27FC236}">
                <a16:creationId xmlns:a16="http://schemas.microsoft.com/office/drawing/2014/main" id="{6DA0A81A-4F78-4CA5-B859-F3432A8498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94599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F228EF-5607-46F2-BE18-A8487ACA9E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60414"/>
            <a:ext cx="1580440" cy="351720"/>
          </a:xfrm>
          <a:prstGeom prst="rect">
            <a:avLst/>
          </a:prstGeom>
        </p:spPr>
      </p:pic>
      <p:sp>
        <p:nvSpPr>
          <p:cNvPr id="5" name="Shape 130">
            <a:extLst>
              <a:ext uri="{FF2B5EF4-FFF2-40B4-BE49-F238E27FC236}">
                <a16:creationId xmlns:a16="http://schemas.microsoft.com/office/drawing/2014/main" id="{F25299D4-B6E3-4077-BE1E-A9F87A5EE56E}"/>
              </a:ext>
            </a:extLst>
          </p:cNvPr>
          <p:cNvSpPr/>
          <p:nvPr/>
        </p:nvSpPr>
        <p:spPr>
          <a:xfrm>
            <a:off x="1122106" y="1930883"/>
            <a:ext cx="931537" cy="32175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团队介绍</a:t>
            </a:r>
            <a:endParaRPr lang="en-US" altLang="zh-CN" sz="16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Shape 130">
            <a:extLst>
              <a:ext uri="{FF2B5EF4-FFF2-40B4-BE49-F238E27FC236}">
                <a16:creationId xmlns:a16="http://schemas.microsoft.com/office/drawing/2014/main" id="{7F4F23D2-274D-4C09-BEDC-CE1E5A5A6569}"/>
              </a:ext>
            </a:extLst>
          </p:cNvPr>
          <p:cNvSpPr/>
          <p:nvPr/>
        </p:nvSpPr>
        <p:spPr>
          <a:xfrm>
            <a:off x="445476" y="1672016"/>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01</a:t>
            </a:r>
          </a:p>
        </p:txBody>
      </p:sp>
      <p:sp>
        <p:nvSpPr>
          <p:cNvPr id="8" name="Shape 130">
            <a:extLst>
              <a:ext uri="{FF2B5EF4-FFF2-40B4-BE49-F238E27FC236}">
                <a16:creationId xmlns:a16="http://schemas.microsoft.com/office/drawing/2014/main" id="{48316FB0-EE97-496C-BB67-66DB979C4C90}"/>
              </a:ext>
            </a:extLst>
          </p:cNvPr>
          <p:cNvSpPr/>
          <p:nvPr/>
        </p:nvSpPr>
        <p:spPr>
          <a:xfrm>
            <a:off x="2989318" y="1922305"/>
            <a:ext cx="931537" cy="321755"/>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项目介绍</a:t>
            </a:r>
            <a:endParaRPr lang="en-US" altLang="zh-CN" sz="16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9" name="Shape 130">
            <a:extLst>
              <a:ext uri="{FF2B5EF4-FFF2-40B4-BE49-F238E27FC236}">
                <a16:creationId xmlns:a16="http://schemas.microsoft.com/office/drawing/2014/main" id="{E85C0134-71FD-44D1-9506-742307349E84}"/>
              </a:ext>
            </a:extLst>
          </p:cNvPr>
          <p:cNvSpPr/>
          <p:nvPr/>
        </p:nvSpPr>
        <p:spPr>
          <a:xfrm>
            <a:off x="2322415" y="2397896"/>
            <a:ext cx="2420663" cy="3568028"/>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pPr>
              <a:lnSpc>
                <a:spcPct val="150000"/>
              </a:lnSpc>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2.1 </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产品背景</a:t>
            </a:r>
            <a:endParaRPr lang="en-US" altLang="zh-TW"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什么是关节活动度评定？</a:t>
            </a:r>
            <a:endParaRPr lang="en-US" altLang="zh-TW"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ROM</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测量的应用领域</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关节活动度测量列表</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2.2 </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用户痛点</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ROM</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评定的难点</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ROM</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测量的发展趋势</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2.3 </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我们的方案</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50000"/>
              </a:lnSpc>
            </a:pPr>
            <a:r>
              <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2.4 </a:t>
            </a: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市场前景</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市场需求分析</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市场规模</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0" name="Shape 130">
            <a:extLst>
              <a:ext uri="{FF2B5EF4-FFF2-40B4-BE49-F238E27FC236}">
                <a16:creationId xmlns:a16="http://schemas.microsoft.com/office/drawing/2014/main" id="{9306AA84-7F38-46A3-94BE-84CED8BD426C}"/>
              </a:ext>
            </a:extLst>
          </p:cNvPr>
          <p:cNvSpPr/>
          <p:nvPr/>
        </p:nvSpPr>
        <p:spPr>
          <a:xfrm>
            <a:off x="2322415" y="1672016"/>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02</a:t>
            </a:r>
          </a:p>
        </p:txBody>
      </p:sp>
      <p:sp>
        <p:nvSpPr>
          <p:cNvPr id="11" name="Shape 130">
            <a:extLst>
              <a:ext uri="{FF2B5EF4-FFF2-40B4-BE49-F238E27FC236}">
                <a16:creationId xmlns:a16="http://schemas.microsoft.com/office/drawing/2014/main" id="{CB624DEF-797D-489E-AE09-6E952F84FDAE}"/>
              </a:ext>
            </a:extLst>
          </p:cNvPr>
          <p:cNvSpPr/>
          <p:nvPr/>
        </p:nvSpPr>
        <p:spPr>
          <a:xfrm>
            <a:off x="5445652" y="1930883"/>
            <a:ext cx="931537" cy="32130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Arial" panose="020B0604020202020204" pitchFamily="34" charset="0"/>
                <a:ea typeface="微软雅黑" panose="020B0503020204020204" pitchFamily="34" charset="-122"/>
                <a:cs typeface="Arial" panose="020B0604020202020204" pitchFamily="34" charset="0"/>
              </a:rPr>
              <a:t>功能模块</a:t>
            </a:r>
            <a:endParaRPr lang="en-US" altLang="zh-CN" sz="1600" dirty="0">
              <a:solidFill>
                <a:srgbClr val="CF4842"/>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Shape 130">
            <a:extLst>
              <a:ext uri="{FF2B5EF4-FFF2-40B4-BE49-F238E27FC236}">
                <a16:creationId xmlns:a16="http://schemas.microsoft.com/office/drawing/2014/main" id="{C80A6C10-1702-4498-8675-48BFE138B68A}"/>
              </a:ext>
            </a:extLst>
          </p:cNvPr>
          <p:cNvSpPr/>
          <p:nvPr/>
        </p:nvSpPr>
        <p:spPr>
          <a:xfrm>
            <a:off x="4782906" y="2372958"/>
            <a:ext cx="2226250" cy="162903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测量系统组成</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互联网多平台远程监测</a:t>
            </a:r>
            <a:endParaRPr lang="en-US" altLang="zh-TW"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创新应用性描述</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初步技术实现展示</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endParaRPr lang="en-US" altLang="zh-CN" sz="1400" b="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Shape 130">
            <a:extLst>
              <a:ext uri="{FF2B5EF4-FFF2-40B4-BE49-F238E27FC236}">
                <a16:creationId xmlns:a16="http://schemas.microsoft.com/office/drawing/2014/main" id="{E62DDF64-AC5D-4765-812A-B95D0B2F2BA6}"/>
              </a:ext>
            </a:extLst>
          </p:cNvPr>
          <p:cNvSpPr/>
          <p:nvPr/>
        </p:nvSpPr>
        <p:spPr>
          <a:xfrm>
            <a:off x="4782906" y="1677429"/>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03</a:t>
            </a:r>
          </a:p>
        </p:txBody>
      </p:sp>
      <p:sp>
        <p:nvSpPr>
          <p:cNvPr id="14" name="Shape 130">
            <a:extLst>
              <a:ext uri="{FF2B5EF4-FFF2-40B4-BE49-F238E27FC236}">
                <a16:creationId xmlns:a16="http://schemas.microsoft.com/office/drawing/2014/main" id="{475672F7-3C2F-4284-9A01-B18E0CC93FD8}"/>
              </a:ext>
            </a:extLst>
          </p:cNvPr>
          <p:cNvSpPr/>
          <p:nvPr/>
        </p:nvSpPr>
        <p:spPr>
          <a:xfrm>
            <a:off x="7671902" y="1922461"/>
            <a:ext cx="931537" cy="32130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Arial" panose="020B0604020202020204" pitchFamily="34" charset="0"/>
                <a:ea typeface="微软雅黑" panose="020B0503020204020204" pitchFamily="34" charset="-122"/>
                <a:cs typeface="Arial" panose="020B0604020202020204" pitchFamily="34" charset="0"/>
              </a:rPr>
              <a:t>技术架构</a:t>
            </a:r>
            <a:endParaRPr lang="en-US" altLang="zh-CN" sz="1600" dirty="0">
              <a:solidFill>
                <a:srgbClr val="CF4842"/>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Shape 130">
            <a:extLst>
              <a:ext uri="{FF2B5EF4-FFF2-40B4-BE49-F238E27FC236}">
                <a16:creationId xmlns:a16="http://schemas.microsoft.com/office/drawing/2014/main" id="{451EA2E5-EEDA-4762-B866-253349A34008}"/>
              </a:ext>
            </a:extLst>
          </p:cNvPr>
          <p:cNvSpPr/>
          <p:nvPr/>
        </p:nvSpPr>
        <p:spPr>
          <a:xfrm>
            <a:off x="7057253" y="2372958"/>
            <a:ext cx="1643014" cy="130587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部署方式</a:t>
            </a:r>
            <a:endParaRPr lang="en-US" altLang="zh-TW"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技术实现</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技术拓展</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a:p>
            <a:pPr marL="228600" indent="-228600">
              <a:lnSpc>
                <a:spcPct val="150000"/>
              </a:lnSpc>
              <a:buFont typeface="Arial" panose="020B0604020202020204" pitchFamily="34" charset="0"/>
              <a:buChar char="•"/>
            </a:pPr>
            <a:r>
              <a:rPr lang="zh-CN" altLang="en-US"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rPr>
              <a:t>产品架构时序图</a:t>
            </a:r>
            <a:endParaRPr lang="en-US" altLang="zh-CN" sz="1400" dirty="0">
              <a:solidFill>
                <a:srgbClr val="CF4842"/>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6" name="Shape 130">
            <a:extLst>
              <a:ext uri="{FF2B5EF4-FFF2-40B4-BE49-F238E27FC236}">
                <a16:creationId xmlns:a16="http://schemas.microsoft.com/office/drawing/2014/main" id="{48CB2B08-595B-45FC-A9DB-9A197C392A49}"/>
              </a:ext>
            </a:extLst>
          </p:cNvPr>
          <p:cNvSpPr/>
          <p:nvPr/>
        </p:nvSpPr>
        <p:spPr>
          <a:xfrm>
            <a:off x="7020185" y="1672016"/>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04</a:t>
            </a:r>
          </a:p>
        </p:txBody>
      </p:sp>
      <p:sp>
        <p:nvSpPr>
          <p:cNvPr id="17" name="Shape 130">
            <a:extLst>
              <a:ext uri="{FF2B5EF4-FFF2-40B4-BE49-F238E27FC236}">
                <a16:creationId xmlns:a16="http://schemas.microsoft.com/office/drawing/2014/main" id="{177EC825-14F2-4F2F-96C6-DF6F880E776A}"/>
              </a:ext>
            </a:extLst>
          </p:cNvPr>
          <p:cNvSpPr/>
          <p:nvPr/>
        </p:nvSpPr>
        <p:spPr>
          <a:xfrm>
            <a:off x="9497634" y="1928199"/>
            <a:ext cx="931537" cy="32130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Arial" panose="020B0604020202020204" pitchFamily="34" charset="0"/>
                <a:ea typeface="微软雅黑" panose="020B0503020204020204" pitchFamily="34" charset="-122"/>
                <a:cs typeface="Arial" panose="020B0604020202020204" pitchFamily="34" charset="0"/>
              </a:rPr>
              <a:t>实施目标</a:t>
            </a:r>
            <a:endParaRPr lang="en-US" altLang="zh-CN" sz="1600" dirty="0">
              <a:solidFill>
                <a:srgbClr val="CF4842"/>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Shape 130">
            <a:extLst>
              <a:ext uri="{FF2B5EF4-FFF2-40B4-BE49-F238E27FC236}">
                <a16:creationId xmlns:a16="http://schemas.microsoft.com/office/drawing/2014/main" id="{264C7B78-2F2D-4CDF-8BA0-0A37F4F09357}"/>
              </a:ext>
            </a:extLst>
          </p:cNvPr>
          <p:cNvSpPr/>
          <p:nvPr/>
        </p:nvSpPr>
        <p:spPr>
          <a:xfrm>
            <a:off x="8845917" y="1677754"/>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05</a:t>
            </a:r>
          </a:p>
        </p:txBody>
      </p:sp>
      <p:sp>
        <p:nvSpPr>
          <p:cNvPr id="20" name="Shape 130">
            <a:extLst>
              <a:ext uri="{FF2B5EF4-FFF2-40B4-BE49-F238E27FC236}">
                <a16:creationId xmlns:a16="http://schemas.microsoft.com/office/drawing/2014/main" id="{06267485-B99E-4D6A-9595-7347E89201E0}"/>
              </a:ext>
            </a:extLst>
          </p:cNvPr>
          <p:cNvSpPr/>
          <p:nvPr/>
        </p:nvSpPr>
        <p:spPr>
          <a:xfrm>
            <a:off x="11226538" y="1919621"/>
            <a:ext cx="491417" cy="321306"/>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zh-CN" altLang="en-US" sz="1600" dirty="0">
                <a:solidFill>
                  <a:srgbClr val="CF4842"/>
                </a:solidFill>
                <a:latin typeface="Arial" panose="020B0604020202020204" pitchFamily="34" charset="0"/>
                <a:ea typeface="微软雅黑" panose="020B0503020204020204" pitchFamily="34" charset="-122"/>
                <a:cs typeface="Arial" panose="020B0604020202020204" pitchFamily="34" charset="0"/>
              </a:rPr>
              <a:t>致谢</a:t>
            </a:r>
            <a:endParaRPr lang="en-US" altLang="zh-CN" sz="1600" dirty="0">
              <a:solidFill>
                <a:srgbClr val="CF4842"/>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Shape 130">
            <a:extLst>
              <a:ext uri="{FF2B5EF4-FFF2-40B4-BE49-F238E27FC236}">
                <a16:creationId xmlns:a16="http://schemas.microsoft.com/office/drawing/2014/main" id="{11A420DE-5E1C-44A7-ACFB-050373663990}"/>
              </a:ext>
            </a:extLst>
          </p:cNvPr>
          <p:cNvSpPr/>
          <p:nvPr/>
        </p:nvSpPr>
        <p:spPr>
          <a:xfrm>
            <a:off x="10574821" y="1669176"/>
            <a:ext cx="651717" cy="72205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l">
              <a:lnSpc>
                <a:spcPct val="120000"/>
              </a:lnSpc>
              <a:defRPr sz="5800" b="1" spc="116">
                <a:solidFill>
                  <a:srgbClr val="373D41"/>
                </a:solidFill>
                <a:latin typeface="Arial"/>
                <a:ea typeface="Arial"/>
                <a:cs typeface="Arial"/>
                <a:sym typeface="Arial"/>
              </a:defRPr>
            </a:lvl1pPr>
          </a:lstStyle>
          <a:p>
            <a:r>
              <a:rPr lang="en-US" altLang="zh-CN" sz="4000" b="0" dirty="0">
                <a:solidFill>
                  <a:srgbClr val="CF4842"/>
                </a:solidFill>
                <a:latin typeface="Arial" panose="020B0604020202020204" pitchFamily="34" charset="0"/>
                <a:ea typeface="微软雅黑" panose="020B0503020204020204" pitchFamily="34" charset="-122"/>
                <a:cs typeface="+mn-cs"/>
              </a:rPr>
              <a:t>06</a:t>
            </a:r>
          </a:p>
        </p:txBody>
      </p:sp>
      <p:sp>
        <p:nvSpPr>
          <p:cNvPr id="24" name="文本框 18">
            <a:extLst>
              <a:ext uri="{FF2B5EF4-FFF2-40B4-BE49-F238E27FC236}">
                <a16:creationId xmlns:a16="http://schemas.microsoft.com/office/drawing/2014/main" id="{E8F23D79-D0CE-4AC0-BFD7-DB25A3A8B6CF}"/>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400" b="1" dirty="0">
                <a:solidFill>
                  <a:srgbClr val="FFFFFF"/>
                </a:solidFill>
                <a:latin typeface="黑体" panose="02010609060101010101" charset="-122"/>
                <a:ea typeface="黑体" panose="02010609060101010101" charset="-122"/>
              </a:rPr>
              <a:t>目录</a:t>
            </a:r>
            <a:endParaRPr lang="en-US" altLang="zh-CN" sz="2400" b="1" dirty="0">
              <a:solidFill>
                <a:srgbClr val="FFFFFF"/>
              </a:solidFill>
              <a:latin typeface="黑体" panose="02010609060101010101" charset="-122"/>
              <a:ea typeface="黑体" panose="02010609060101010101" charset="-122"/>
            </a:endParaRPr>
          </a:p>
        </p:txBody>
      </p:sp>
      <p:pic>
        <p:nvPicPr>
          <p:cNvPr id="21" name="图片 20">
            <a:extLst>
              <a:ext uri="{FF2B5EF4-FFF2-40B4-BE49-F238E27FC236}">
                <a16:creationId xmlns:a16="http://schemas.microsoft.com/office/drawing/2014/main" id="{627322FD-6103-4A54-B4DD-022E552DA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128780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4">
            <a:extLst>
              <a:ext uri="{FF2B5EF4-FFF2-40B4-BE49-F238E27FC236}">
                <a16:creationId xmlns:a16="http://schemas.microsoft.com/office/drawing/2014/main" id="{5294E707-8AD1-441E-8272-FF15551B47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784" y="565133"/>
            <a:ext cx="2830435" cy="3747887"/>
          </a:xfrm>
        </p:spPr>
      </p:pic>
      <p:sp>
        <p:nvSpPr>
          <p:cNvPr id="10" name="文本框 9">
            <a:extLst>
              <a:ext uri="{FF2B5EF4-FFF2-40B4-BE49-F238E27FC236}">
                <a16:creationId xmlns:a16="http://schemas.microsoft.com/office/drawing/2014/main" id="{35BB7597-D452-414D-B4A4-20B845889697}"/>
              </a:ext>
            </a:extLst>
          </p:cNvPr>
          <p:cNvSpPr txBox="1"/>
          <p:nvPr/>
        </p:nvSpPr>
        <p:spPr>
          <a:xfrm>
            <a:off x="6438900" y="952588"/>
            <a:ext cx="4533900" cy="3416320"/>
          </a:xfrm>
          <a:prstGeom prst="rect">
            <a:avLst/>
          </a:prstGeom>
          <a:noFill/>
        </p:spPr>
        <p:txBody>
          <a:bodyPr wrap="square">
            <a:spAutoFit/>
          </a:bodyPr>
          <a:lstStyle/>
          <a:p>
            <a:r>
              <a:rPr lang="en-US" altLang="zh-CN" b="0" i="0" dirty="0">
                <a:solidFill>
                  <a:srgbClr val="000000"/>
                </a:solidFill>
                <a:effectLst/>
                <a:latin typeface="+mn-ea"/>
              </a:rPr>
              <a:t>2015</a:t>
            </a:r>
            <a:r>
              <a:rPr lang="zh-CN" altLang="en-US" b="0" i="0" dirty="0">
                <a:solidFill>
                  <a:srgbClr val="000000"/>
                </a:solidFill>
                <a:effectLst/>
                <a:latin typeface="+mn-ea"/>
              </a:rPr>
              <a:t>～</a:t>
            </a:r>
            <a:r>
              <a:rPr lang="en-US" altLang="zh-CN" b="0" i="0" dirty="0">
                <a:solidFill>
                  <a:srgbClr val="000000"/>
                </a:solidFill>
                <a:effectLst/>
                <a:latin typeface="+mn-ea"/>
              </a:rPr>
              <a:t>2017</a:t>
            </a:r>
            <a:r>
              <a:rPr lang="zh-CN" altLang="en-US" b="0" i="0" dirty="0">
                <a:solidFill>
                  <a:srgbClr val="000000"/>
                </a:solidFill>
                <a:effectLst/>
                <a:latin typeface="+mn-ea"/>
              </a:rPr>
              <a:t>年，我国康复医疗器械行业市场规模快速增长，</a:t>
            </a:r>
            <a:r>
              <a:rPr lang="en-US" altLang="zh-CN" b="0" i="0" dirty="0">
                <a:solidFill>
                  <a:srgbClr val="000000"/>
                </a:solidFill>
                <a:effectLst/>
                <a:latin typeface="+mn-ea"/>
              </a:rPr>
              <a:t>2015</a:t>
            </a:r>
            <a:r>
              <a:rPr lang="zh-CN" altLang="en-US" b="0" i="0" dirty="0">
                <a:solidFill>
                  <a:srgbClr val="000000"/>
                </a:solidFill>
                <a:effectLst/>
                <a:latin typeface="+mn-ea"/>
              </a:rPr>
              <a:t>年市场规模为</a:t>
            </a:r>
            <a:r>
              <a:rPr lang="en-US" altLang="zh-CN" b="0" i="0" dirty="0">
                <a:solidFill>
                  <a:srgbClr val="000000"/>
                </a:solidFill>
                <a:effectLst/>
                <a:latin typeface="+mn-ea"/>
              </a:rPr>
              <a:t>436.5</a:t>
            </a:r>
            <a:r>
              <a:rPr lang="zh-CN" altLang="en-US" b="0" i="0" dirty="0">
                <a:solidFill>
                  <a:srgbClr val="000000"/>
                </a:solidFill>
                <a:effectLst/>
                <a:latin typeface="+mn-ea"/>
              </a:rPr>
              <a:t>亿元，同比增长</a:t>
            </a:r>
            <a:r>
              <a:rPr lang="en-US" altLang="zh-CN" b="0" i="0" dirty="0">
                <a:solidFill>
                  <a:srgbClr val="000000"/>
                </a:solidFill>
                <a:effectLst/>
                <a:latin typeface="+mn-ea"/>
              </a:rPr>
              <a:t>16.3</a:t>
            </a:r>
            <a:r>
              <a:rPr lang="zh-CN" altLang="en-US" b="0" i="0" dirty="0">
                <a:solidFill>
                  <a:srgbClr val="000000"/>
                </a:solidFill>
                <a:effectLst/>
                <a:latin typeface="+mn-ea"/>
              </a:rPr>
              <a:t>％；</a:t>
            </a:r>
            <a:r>
              <a:rPr lang="en-US" altLang="zh-CN" b="0" i="0" dirty="0">
                <a:solidFill>
                  <a:srgbClr val="000000"/>
                </a:solidFill>
                <a:effectLst/>
                <a:latin typeface="+mn-ea"/>
              </a:rPr>
              <a:t>2017</a:t>
            </a:r>
            <a:r>
              <a:rPr lang="zh-CN" altLang="en-US" b="0" i="0" dirty="0">
                <a:solidFill>
                  <a:srgbClr val="000000"/>
                </a:solidFill>
                <a:effectLst/>
                <a:latin typeface="+mn-ea"/>
              </a:rPr>
              <a:t>年，市场规模达到</a:t>
            </a:r>
            <a:r>
              <a:rPr lang="en-US" altLang="zh-CN" b="0" i="0" dirty="0">
                <a:solidFill>
                  <a:srgbClr val="000000"/>
                </a:solidFill>
                <a:effectLst/>
                <a:latin typeface="+mn-ea"/>
              </a:rPr>
              <a:t>624.3</a:t>
            </a:r>
            <a:r>
              <a:rPr lang="zh-CN" altLang="en-US" b="0" i="0" dirty="0">
                <a:solidFill>
                  <a:srgbClr val="000000"/>
                </a:solidFill>
                <a:effectLst/>
                <a:latin typeface="+mn-ea"/>
              </a:rPr>
              <a:t>亿元，同比增长</a:t>
            </a:r>
            <a:r>
              <a:rPr lang="en-US" altLang="zh-CN" b="0" i="0" dirty="0">
                <a:solidFill>
                  <a:srgbClr val="000000"/>
                </a:solidFill>
                <a:effectLst/>
                <a:latin typeface="+mn-ea"/>
              </a:rPr>
              <a:t>20.7</a:t>
            </a:r>
            <a:r>
              <a:rPr lang="zh-CN" altLang="en-US" b="0" i="0" dirty="0">
                <a:solidFill>
                  <a:srgbClr val="000000"/>
                </a:solidFill>
                <a:effectLst/>
                <a:latin typeface="+mn-ea"/>
              </a:rPr>
              <a:t>％。</a:t>
            </a:r>
            <a:endParaRPr lang="en-US" altLang="zh-CN" b="0" i="0" dirty="0">
              <a:solidFill>
                <a:srgbClr val="000000"/>
              </a:solidFill>
              <a:effectLst/>
              <a:latin typeface="+mn-ea"/>
            </a:endParaRPr>
          </a:p>
          <a:p>
            <a:endParaRPr lang="en-US" altLang="zh-CN" dirty="0">
              <a:solidFill>
                <a:srgbClr val="000000"/>
              </a:solidFill>
              <a:latin typeface="+mn-ea"/>
            </a:endParaRPr>
          </a:p>
          <a:p>
            <a:r>
              <a:rPr lang="zh-CN" altLang="en-US" b="0" i="0" dirty="0">
                <a:solidFill>
                  <a:srgbClr val="000000"/>
                </a:solidFill>
                <a:effectLst/>
                <a:latin typeface="+mn-ea"/>
              </a:rPr>
              <a:t>康复医疗器械可以细分为康复评定器械、康复训练器械、康复理疗设备，其中</a:t>
            </a:r>
            <a:r>
              <a:rPr lang="zh-CN" altLang="en-US" b="1" i="0" dirty="0">
                <a:solidFill>
                  <a:srgbClr val="000000"/>
                </a:solidFill>
                <a:effectLst/>
                <a:latin typeface="+mn-ea"/>
              </a:rPr>
              <a:t>康复评定器械市场份额最大</a:t>
            </a:r>
            <a:r>
              <a:rPr lang="zh-CN" altLang="en-US" b="0" i="0" dirty="0">
                <a:solidFill>
                  <a:srgbClr val="000000"/>
                </a:solidFill>
                <a:effectLst/>
                <a:latin typeface="+mn-ea"/>
              </a:rPr>
              <a:t>。</a:t>
            </a:r>
            <a:r>
              <a:rPr lang="en-US" altLang="zh-CN" b="0" i="0" dirty="0">
                <a:solidFill>
                  <a:srgbClr val="000000"/>
                </a:solidFill>
                <a:effectLst/>
                <a:latin typeface="+mn-ea"/>
              </a:rPr>
              <a:t>2017</a:t>
            </a:r>
            <a:r>
              <a:rPr lang="zh-CN" altLang="en-US" b="0" i="0" dirty="0">
                <a:solidFill>
                  <a:srgbClr val="000000"/>
                </a:solidFill>
                <a:effectLst/>
                <a:latin typeface="+mn-ea"/>
              </a:rPr>
              <a:t>年，康复评定器械市场份额为</a:t>
            </a:r>
            <a:r>
              <a:rPr lang="en-US" altLang="zh-CN" b="0" i="0" dirty="0">
                <a:solidFill>
                  <a:srgbClr val="000000"/>
                </a:solidFill>
                <a:effectLst/>
                <a:latin typeface="+mn-ea"/>
              </a:rPr>
              <a:t>65.2</a:t>
            </a:r>
            <a:r>
              <a:rPr lang="zh-CN" altLang="en-US" b="0" i="0" dirty="0">
                <a:solidFill>
                  <a:srgbClr val="000000"/>
                </a:solidFill>
                <a:effectLst/>
                <a:latin typeface="+mn-ea"/>
              </a:rPr>
              <a:t>％，康复训练器械市场份额为</a:t>
            </a:r>
            <a:r>
              <a:rPr lang="en-US" altLang="zh-CN" b="0" i="0" dirty="0">
                <a:solidFill>
                  <a:srgbClr val="000000"/>
                </a:solidFill>
                <a:effectLst/>
                <a:latin typeface="+mn-ea"/>
              </a:rPr>
              <a:t>24.1</a:t>
            </a:r>
            <a:r>
              <a:rPr lang="zh-CN" altLang="en-US" b="0" i="0" dirty="0">
                <a:solidFill>
                  <a:srgbClr val="000000"/>
                </a:solidFill>
                <a:effectLst/>
                <a:latin typeface="+mn-ea"/>
              </a:rPr>
              <a:t>％，康复理疗设备市场份额为</a:t>
            </a:r>
            <a:r>
              <a:rPr lang="en-US" altLang="zh-CN" b="0" i="0" dirty="0">
                <a:solidFill>
                  <a:srgbClr val="000000"/>
                </a:solidFill>
                <a:effectLst/>
                <a:latin typeface="+mn-ea"/>
              </a:rPr>
              <a:t>10.7</a:t>
            </a:r>
            <a:r>
              <a:rPr lang="zh-CN" altLang="en-US" b="0" i="0" dirty="0">
                <a:solidFill>
                  <a:srgbClr val="000000"/>
                </a:solidFill>
                <a:effectLst/>
                <a:latin typeface="+mn-ea"/>
              </a:rPr>
              <a:t>％。</a:t>
            </a:r>
            <a:endParaRPr lang="zh-CN" altLang="en-US" dirty="0">
              <a:latin typeface="+mn-ea"/>
            </a:endParaRPr>
          </a:p>
          <a:p>
            <a:endParaRPr lang="zh-CN" altLang="en-US" dirty="0">
              <a:latin typeface="+mn-ea"/>
            </a:endParaRPr>
          </a:p>
        </p:txBody>
      </p:sp>
      <p:sp>
        <p:nvSpPr>
          <p:cNvPr id="13" name="文本框 12">
            <a:extLst>
              <a:ext uri="{FF2B5EF4-FFF2-40B4-BE49-F238E27FC236}">
                <a16:creationId xmlns:a16="http://schemas.microsoft.com/office/drawing/2014/main" id="{06B6C054-D712-48BF-BEFC-C973F08F8BEA}"/>
              </a:ext>
            </a:extLst>
          </p:cNvPr>
          <p:cNvSpPr txBox="1"/>
          <p:nvPr/>
        </p:nvSpPr>
        <p:spPr>
          <a:xfrm>
            <a:off x="313591" y="4866864"/>
            <a:ext cx="11432932" cy="1200329"/>
          </a:xfrm>
          <a:prstGeom prst="rect">
            <a:avLst/>
          </a:prstGeom>
          <a:noFill/>
        </p:spPr>
        <p:txBody>
          <a:bodyPr wrap="square">
            <a:spAutoFit/>
          </a:bodyPr>
          <a:lstStyle/>
          <a:p>
            <a:r>
              <a:rPr lang="zh-CN" altLang="en-US" dirty="0">
                <a:solidFill>
                  <a:srgbClr val="000000"/>
                </a:solidFill>
                <a:latin typeface="+mn-ea"/>
              </a:rPr>
              <a:t>全世界测量关节活动度的方法还是由传统的量角器法垄断，新兴的智能测量工具由于价格昂贵、安装繁琐、精度尚不达标等等问题，难以挑战传统方法。目前没有关节活动度测量工具市场的直接数据，但是临床康复涉及的人口数目巨大，从康复、老年人、运动医学以及司法鉴定等市场规模预测，有需求使用关节活动度测量工具的人群以亿为单位计算。我们的产品满足所归纳的临床期望的</a:t>
            </a:r>
            <a:r>
              <a:rPr lang="en-US" altLang="zh-CN" dirty="0">
                <a:solidFill>
                  <a:srgbClr val="000000"/>
                </a:solidFill>
                <a:latin typeface="+mn-ea"/>
              </a:rPr>
              <a:t>6</a:t>
            </a:r>
            <a:r>
              <a:rPr lang="zh-CN" altLang="en-US" dirty="0">
                <a:solidFill>
                  <a:srgbClr val="000000"/>
                </a:solidFill>
                <a:latin typeface="+mn-ea"/>
              </a:rPr>
              <a:t>点要求，上市后能够迅速占领该新兴细分市场。</a:t>
            </a:r>
            <a:endParaRPr lang="zh-CN" altLang="en-US" dirty="0">
              <a:latin typeface="+mn-ea"/>
            </a:endParaRPr>
          </a:p>
        </p:txBody>
      </p:sp>
      <p:sp>
        <p:nvSpPr>
          <p:cNvPr id="7" name="文本框 6">
            <a:extLst>
              <a:ext uri="{FF2B5EF4-FFF2-40B4-BE49-F238E27FC236}">
                <a16:creationId xmlns:a16="http://schemas.microsoft.com/office/drawing/2014/main" id="{3383A941-8337-4275-865E-AFE9D507931F}"/>
              </a:ext>
            </a:extLst>
          </p:cNvPr>
          <p:cNvSpPr txBox="1"/>
          <p:nvPr/>
        </p:nvSpPr>
        <p:spPr>
          <a:xfrm>
            <a:off x="2025916" y="4368908"/>
            <a:ext cx="6097464" cy="307777"/>
          </a:xfrm>
          <a:prstGeom prst="rect">
            <a:avLst/>
          </a:prstGeom>
          <a:noFill/>
        </p:spPr>
        <p:txBody>
          <a:bodyPr wrap="square">
            <a:spAutoFit/>
          </a:bodyPr>
          <a:lstStyle/>
          <a:p>
            <a:r>
              <a:rPr lang="zh-CN" altLang="en-US" sz="1400" b="0" i="0" dirty="0">
                <a:solidFill>
                  <a:srgbClr val="000000"/>
                </a:solidFill>
                <a:effectLst/>
                <a:latin typeface="+mn-ea"/>
              </a:rPr>
              <a:t>（数据来源：</a:t>
            </a:r>
            <a:r>
              <a:rPr lang="en-US" altLang="zh-CN" sz="1400" b="0" i="0" dirty="0">
                <a:solidFill>
                  <a:srgbClr val="000000"/>
                </a:solidFill>
                <a:effectLst/>
                <a:latin typeface="+mn-ea"/>
              </a:rPr>
              <a:t>《</a:t>
            </a:r>
            <a:r>
              <a:rPr lang="zh-CN" altLang="en-US" sz="1400" b="0" i="0" dirty="0">
                <a:solidFill>
                  <a:srgbClr val="000000"/>
                </a:solidFill>
                <a:effectLst/>
                <a:latin typeface="+mn-ea"/>
              </a:rPr>
              <a:t>中国医疗器械行业发展报告（</a:t>
            </a:r>
            <a:r>
              <a:rPr lang="en-US" altLang="zh-CN" sz="1400" b="0" i="0" dirty="0">
                <a:solidFill>
                  <a:srgbClr val="000000"/>
                </a:solidFill>
                <a:effectLst/>
                <a:latin typeface="+mn-ea"/>
              </a:rPr>
              <a:t>2018</a:t>
            </a:r>
            <a:r>
              <a:rPr lang="zh-CN" altLang="en-US" sz="1400" b="0" i="0" dirty="0">
                <a:solidFill>
                  <a:srgbClr val="000000"/>
                </a:solidFill>
                <a:effectLst/>
                <a:latin typeface="+mn-ea"/>
              </a:rPr>
              <a:t>）</a:t>
            </a:r>
            <a:r>
              <a:rPr lang="en-US" altLang="zh-CN" sz="1400" b="0" i="0" dirty="0">
                <a:solidFill>
                  <a:srgbClr val="000000"/>
                </a:solidFill>
                <a:effectLst/>
                <a:latin typeface="+mn-ea"/>
              </a:rPr>
              <a:t>》</a:t>
            </a:r>
            <a:r>
              <a:rPr lang="zh-CN" altLang="en-US" sz="1400" b="0" i="0" dirty="0">
                <a:solidFill>
                  <a:srgbClr val="000000"/>
                </a:solidFill>
                <a:effectLst/>
                <a:latin typeface="+mn-ea"/>
              </a:rPr>
              <a:t>）</a:t>
            </a:r>
            <a:endParaRPr lang="zh-CN" altLang="en-US" sz="1400" dirty="0">
              <a:latin typeface="+mn-ea"/>
            </a:endParaRPr>
          </a:p>
        </p:txBody>
      </p:sp>
      <p:pic>
        <p:nvPicPr>
          <p:cNvPr id="14" name="图片 13">
            <a:extLst>
              <a:ext uri="{FF2B5EF4-FFF2-40B4-BE49-F238E27FC236}">
                <a16:creationId xmlns:a16="http://schemas.microsoft.com/office/drawing/2014/main" id="{F9D8A023-5036-4678-BC6B-D3E2E5D2FF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16" name="文本框 18">
            <a:extLst>
              <a:ext uri="{FF2B5EF4-FFF2-40B4-BE49-F238E27FC236}">
                <a16:creationId xmlns:a16="http://schemas.microsoft.com/office/drawing/2014/main" id="{7AD5F64D-3F8C-4563-9157-803AD482F7CA}"/>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2.4 </a:t>
            </a:r>
            <a:r>
              <a:rPr lang="zh-CN" altLang="en-US" sz="2400" b="1" dirty="0">
                <a:solidFill>
                  <a:srgbClr val="FFFFFF"/>
                </a:solidFill>
                <a:latin typeface="黑体" panose="02010609060101010101" charset="-122"/>
                <a:ea typeface="黑体" panose="02010609060101010101" charset="-122"/>
              </a:rPr>
              <a:t>市场前景                       市场规模</a:t>
            </a:r>
            <a:endParaRPr lang="en-US" altLang="zh-CN" sz="2400" b="1" dirty="0">
              <a:solidFill>
                <a:srgbClr val="FFFFFF"/>
              </a:solidFill>
              <a:latin typeface="黑体" panose="02010609060101010101" charset="-122"/>
              <a:ea typeface="黑体" panose="02010609060101010101" charset="-122"/>
            </a:endParaRPr>
          </a:p>
        </p:txBody>
      </p:sp>
      <p:pic>
        <p:nvPicPr>
          <p:cNvPr id="11" name="图片 10">
            <a:extLst>
              <a:ext uri="{FF2B5EF4-FFF2-40B4-BE49-F238E27FC236}">
                <a16:creationId xmlns:a16="http://schemas.microsoft.com/office/drawing/2014/main" id="{9083F0D9-DFCA-4106-8F48-D8AD5270D0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745598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BBDC860-3D96-4C6F-AEA9-E32C15F4418B}"/>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03 </a:t>
            </a:r>
            <a:r>
              <a:rPr lang="zh-CN" altLang="en-US" sz="4000" dirty="0">
                <a:latin typeface="黑体" panose="02010609060101010101" pitchFamily="49" charset="-122"/>
                <a:ea typeface="黑体" panose="02010609060101010101" pitchFamily="49" charset="-122"/>
                <a:cs typeface="永中粗黑" panose="02010600030101010101" pitchFamily="2" charset="-122"/>
              </a:rPr>
              <a:t>功能模块</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934271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33169E2-AA05-4AAA-A751-1009FF94D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5584" y="983931"/>
            <a:ext cx="2795345" cy="3855550"/>
          </a:xfrm>
          <a:prstGeom prst="rect">
            <a:avLst/>
          </a:prstGeom>
        </p:spPr>
      </p:pic>
      <p:sp>
        <p:nvSpPr>
          <p:cNvPr id="5" name="文本框 4">
            <a:extLst>
              <a:ext uri="{FF2B5EF4-FFF2-40B4-BE49-F238E27FC236}">
                <a16:creationId xmlns:a16="http://schemas.microsoft.com/office/drawing/2014/main" id="{E4543973-4BF2-4B4D-BC39-DB724378A81D}"/>
              </a:ext>
            </a:extLst>
          </p:cNvPr>
          <p:cNvSpPr txBox="1"/>
          <p:nvPr/>
        </p:nvSpPr>
        <p:spPr>
          <a:xfrm>
            <a:off x="472528" y="977619"/>
            <a:ext cx="7247118" cy="1631216"/>
          </a:xfrm>
          <a:prstGeom prst="rect">
            <a:avLst/>
          </a:prstGeom>
          <a:noFill/>
        </p:spPr>
        <p:txBody>
          <a:bodyPr wrap="square">
            <a:spAutoFit/>
          </a:bodyPr>
          <a:lstStyle/>
          <a:p>
            <a:pPr algn="just"/>
            <a:r>
              <a:rPr lang="zh-CN" altLang="en-US" sz="2000" dirty="0">
                <a:latin typeface="+mn-ea"/>
                <a:cs typeface="永中粗黑" panose="02010600030101010101" pitchFamily="2" charset="-122"/>
              </a:rPr>
              <a:t>测量系统包含摄像系统、计算机工作系统和软件系统。通过摄像系统拍摄病人的某一关节活动图像，由软件系统将之与客观标准化的关节活动图像进行比对，运用智能运算精准计算出病人在客观标准化平面上关节活动的角度。成功搭建该平台，是人工智能与医学的融合。</a:t>
            </a:r>
          </a:p>
        </p:txBody>
      </p:sp>
      <p:sp>
        <p:nvSpPr>
          <p:cNvPr id="2" name="文本框 1">
            <a:extLst>
              <a:ext uri="{FF2B5EF4-FFF2-40B4-BE49-F238E27FC236}">
                <a16:creationId xmlns:a16="http://schemas.microsoft.com/office/drawing/2014/main" id="{7E0ED583-189E-4140-85DE-ACFED7CEC88B}"/>
              </a:ext>
            </a:extLst>
          </p:cNvPr>
          <p:cNvSpPr txBox="1"/>
          <p:nvPr/>
        </p:nvSpPr>
        <p:spPr>
          <a:xfrm>
            <a:off x="8445580" y="5356834"/>
            <a:ext cx="2499198" cy="369277"/>
          </a:xfrm>
          <a:prstGeom prst="rect">
            <a:avLst/>
          </a:prstGeom>
          <a:noFill/>
        </p:spPr>
        <p:txBody>
          <a:bodyPr wrap="square" rtlCol="0">
            <a:spAutoFit/>
          </a:bodyPr>
          <a:lstStyle/>
          <a:p>
            <a:pPr algn="ctr"/>
            <a:r>
              <a:rPr lang="zh-CN" altLang="en-US" dirty="0"/>
              <a:t>数据采集处理流程图</a:t>
            </a:r>
          </a:p>
        </p:txBody>
      </p:sp>
      <p:pic>
        <p:nvPicPr>
          <p:cNvPr id="7" name="图片 6">
            <a:extLst>
              <a:ext uri="{FF2B5EF4-FFF2-40B4-BE49-F238E27FC236}">
                <a16:creationId xmlns:a16="http://schemas.microsoft.com/office/drawing/2014/main" id="{D7C62835-9B31-4078-B857-10472CCC2A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1061" y="2896568"/>
            <a:ext cx="1699846" cy="2160862"/>
          </a:xfrm>
          <a:prstGeom prst="rect">
            <a:avLst/>
          </a:prstGeom>
        </p:spPr>
      </p:pic>
      <p:sp>
        <p:nvSpPr>
          <p:cNvPr id="12" name="文本框 18">
            <a:extLst>
              <a:ext uri="{FF2B5EF4-FFF2-40B4-BE49-F238E27FC236}">
                <a16:creationId xmlns:a16="http://schemas.microsoft.com/office/drawing/2014/main" id="{97793BBA-0BDF-4197-84A3-5BAA006B2F3E}"/>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03 </a:t>
            </a:r>
            <a:r>
              <a:rPr lang="zh-CN" altLang="en-US" sz="2400" b="1" dirty="0">
                <a:solidFill>
                  <a:srgbClr val="FFFFFF"/>
                </a:solidFill>
                <a:latin typeface="黑体" panose="02010609060101010101" charset="-122"/>
                <a:ea typeface="黑体" panose="02010609060101010101" charset="-122"/>
              </a:rPr>
              <a:t>功能模块                      测量系统组成</a:t>
            </a:r>
            <a:endParaRPr lang="en-US" altLang="zh-CN" sz="2400" b="1" dirty="0">
              <a:solidFill>
                <a:srgbClr val="FFFFFF"/>
              </a:solidFill>
              <a:latin typeface="黑体" panose="02010609060101010101" charset="-122"/>
              <a:ea typeface="黑体" panose="02010609060101010101" charset="-122"/>
            </a:endParaRPr>
          </a:p>
        </p:txBody>
      </p:sp>
      <p:sp>
        <p:nvSpPr>
          <p:cNvPr id="9" name="文本框 8">
            <a:extLst>
              <a:ext uri="{FF2B5EF4-FFF2-40B4-BE49-F238E27FC236}">
                <a16:creationId xmlns:a16="http://schemas.microsoft.com/office/drawing/2014/main" id="{8DC8E25F-0602-4C47-A7C7-705C21FD2A08}"/>
              </a:ext>
            </a:extLst>
          </p:cNvPr>
          <p:cNvSpPr txBox="1"/>
          <p:nvPr/>
        </p:nvSpPr>
        <p:spPr>
          <a:xfrm>
            <a:off x="1002323" y="5356834"/>
            <a:ext cx="6717323" cy="646331"/>
          </a:xfrm>
          <a:prstGeom prst="rect">
            <a:avLst/>
          </a:prstGeom>
          <a:noFill/>
        </p:spPr>
        <p:txBody>
          <a:bodyPr wrap="square" rtlCol="0">
            <a:spAutoFit/>
          </a:bodyPr>
          <a:lstStyle/>
          <a:p>
            <a:r>
              <a:rPr lang="en-US" altLang="zh-CN" dirty="0"/>
              <a:t>ROM</a:t>
            </a:r>
            <a:r>
              <a:rPr lang="zh-CN" altLang="en-US" dirty="0"/>
              <a:t>图像数据采集装置（示例图），由摄像头，显示屏（播放标准化动作视频指导病人），计算机组成，供初期采集临床数据用。</a:t>
            </a:r>
          </a:p>
        </p:txBody>
      </p:sp>
      <p:pic>
        <p:nvPicPr>
          <p:cNvPr id="13" name="图片 12">
            <a:extLst>
              <a:ext uri="{FF2B5EF4-FFF2-40B4-BE49-F238E27FC236}">
                <a16:creationId xmlns:a16="http://schemas.microsoft.com/office/drawing/2014/main" id="{60BA6F83-8C3F-418C-A091-979F96204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10" name="图片 9">
            <a:extLst>
              <a:ext uri="{FF2B5EF4-FFF2-40B4-BE49-F238E27FC236}">
                <a16:creationId xmlns:a16="http://schemas.microsoft.com/office/drawing/2014/main" id="{6DC36CB7-DF79-4DA0-A09F-C7C8F1DD3A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331851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49046C7-EFFB-40B2-81D1-04F03333CA7A}"/>
              </a:ext>
            </a:extLst>
          </p:cNvPr>
          <p:cNvGrpSpPr/>
          <p:nvPr/>
        </p:nvGrpSpPr>
        <p:grpSpPr>
          <a:xfrm>
            <a:off x="1242414" y="2376824"/>
            <a:ext cx="9813788" cy="3713344"/>
            <a:chOff x="506544" y="1108809"/>
            <a:chExt cx="11083553" cy="4443962"/>
          </a:xfrm>
        </p:grpSpPr>
        <p:cxnSp>
          <p:nvCxnSpPr>
            <p:cNvPr id="5" name="直接连接符 4">
              <a:extLst>
                <a:ext uri="{FF2B5EF4-FFF2-40B4-BE49-F238E27FC236}">
                  <a16:creationId xmlns:a16="http://schemas.microsoft.com/office/drawing/2014/main" id="{C8418C80-54A7-4687-B0A3-08555A58A32B}"/>
                </a:ext>
              </a:extLst>
            </p:cNvPr>
            <p:cNvCxnSpPr>
              <a:cxnSpLocks/>
            </p:cNvCxnSpPr>
            <p:nvPr/>
          </p:nvCxnSpPr>
          <p:spPr>
            <a:xfrm>
              <a:off x="7749406" y="3052013"/>
              <a:ext cx="728573" cy="0"/>
            </a:xfrm>
            <a:prstGeom prst="line">
              <a:avLst/>
            </a:prstGeom>
            <a:ln w="38100">
              <a:solidFill>
                <a:srgbClr val="0070C0"/>
              </a:solidFill>
              <a:prstDash val="sysDash"/>
            </a:ln>
          </p:spPr>
          <p:style>
            <a:lnRef idx="3">
              <a:schemeClr val="dk1"/>
            </a:lnRef>
            <a:fillRef idx="0">
              <a:schemeClr val="dk1"/>
            </a:fillRef>
            <a:effectRef idx="2">
              <a:schemeClr val="dk1"/>
            </a:effectRef>
            <a:fontRef idx="minor">
              <a:schemeClr val="tx1"/>
            </a:fontRef>
          </p:style>
        </p:cxnSp>
        <p:pic>
          <p:nvPicPr>
            <p:cNvPr id="6" name="图片 5">
              <a:extLst>
                <a:ext uri="{FF2B5EF4-FFF2-40B4-BE49-F238E27FC236}">
                  <a16:creationId xmlns:a16="http://schemas.microsoft.com/office/drawing/2014/main" id="{A30AAB6F-4E28-4B97-A7AD-42081C471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468" y="1108809"/>
              <a:ext cx="1136201" cy="1053267"/>
            </a:xfrm>
            <a:prstGeom prst="rect">
              <a:avLst/>
            </a:prstGeom>
          </p:spPr>
        </p:pic>
        <p:pic>
          <p:nvPicPr>
            <p:cNvPr id="7" name="图片 6">
              <a:extLst>
                <a:ext uri="{FF2B5EF4-FFF2-40B4-BE49-F238E27FC236}">
                  <a16:creationId xmlns:a16="http://schemas.microsoft.com/office/drawing/2014/main" id="{60E6503E-9586-4A56-A660-1C7889A55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0083" y="2871851"/>
              <a:ext cx="1053267" cy="1053267"/>
            </a:xfrm>
            <a:prstGeom prst="rect">
              <a:avLst/>
            </a:prstGeom>
          </p:spPr>
        </p:pic>
        <p:pic>
          <p:nvPicPr>
            <p:cNvPr id="8" name="图片 7">
              <a:extLst>
                <a:ext uri="{FF2B5EF4-FFF2-40B4-BE49-F238E27FC236}">
                  <a16:creationId xmlns:a16="http://schemas.microsoft.com/office/drawing/2014/main" id="{A80FDE96-35C8-41B4-BA9C-B303D3A1A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68" y="2349848"/>
              <a:ext cx="928934" cy="928934"/>
            </a:xfrm>
            <a:prstGeom prst="rect">
              <a:avLst/>
            </a:prstGeom>
          </p:spPr>
        </p:pic>
        <p:sp>
          <p:nvSpPr>
            <p:cNvPr id="9" name="矩形 8">
              <a:extLst>
                <a:ext uri="{FF2B5EF4-FFF2-40B4-BE49-F238E27FC236}">
                  <a16:creationId xmlns:a16="http://schemas.microsoft.com/office/drawing/2014/main" id="{3602F2E5-8BC5-4891-BA95-27C39E8F551D}"/>
                </a:ext>
              </a:extLst>
            </p:cNvPr>
            <p:cNvSpPr/>
            <p:nvPr/>
          </p:nvSpPr>
          <p:spPr>
            <a:xfrm>
              <a:off x="506544" y="3278787"/>
              <a:ext cx="1107997" cy="369332"/>
            </a:xfrm>
            <a:prstGeom prst="rect">
              <a:avLst/>
            </a:prstGeom>
          </p:spPr>
          <p:txBody>
            <a:bodyPr wrap="none">
              <a:spAutoFit/>
            </a:bodyPr>
            <a:lstStyle/>
            <a:p>
              <a:pPr algn="ctr"/>
              <a:r>
                <a:rPr lang="zh-CN" altLang="en-US" dirty="0">
                  <a:latin typeface="永中粗黑" panose="02010600030101010101" pitchFamily="2" charset="-122"/>
                  <a:ea typeface="永中粗黑" panose="02010600030101010101" pitchFamily="2" charset="-122"/>
                  <a:cs typeface="永中粗黑" panose="02010600030101010101" pitchFamily="2" charset="-122"/>
                </a:rPr>
                <a:t>患者视频</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p:txBody>
        </p:sp>
        <p:pic>
          <p:nvPicPr>
            <p:cNvPr id="10" name="图片 9">
              <a:extLst>
                <a:ext uri="{FF2B5EF4-FFF2-40B4-BE49-F238E27FC236}">
                  <a16:creationId xmlns:a16="http://schemas.microsoft.com/office/drawing/2014/main" id="{C95006EF-B1C8-4FDF-98B5-857A4ED239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719" y="2508671"/>
              <a:ext cx="974291" cy="974291"/>
            </a:xfrm>
            <a:prstGeom prst="rect">
              <a:avLst/>
            </a:prstGeom>
          </p:spPr>
        </p:pic>
        <p:sp>
          <p:nvSpPr>
            <p:cNvPr id="11" name="矩形 10">
              <a:extLst>
                <a:ext uri="{FF2B5EF4-FFF2-40B4-BE49-F238E27FC236}">
                  <a16:creationId xmlns:a16="http://schemas.microsoft.com/office/drawing/2014/main" id="{46DD0E67-6114-4D24-8892-118E83DAE952}"/>
                </a:ext>
              </a:extLst>
            </p:cNvPr>
            <p:cNvSpPr/>
            <p:nvPr/>
          </p:nvSpPr>
          <p:spPr>
            <a:xfrm>
              <a:off x="4077201" y="3499899"/>
              <a:ext cx="2031326" cy="369332"/>
            </a:xfrm>
            <a:prstGeom prst="rect">
              <a:avLst/>
            </a:prstGeom>
          </p:spPr>
          <p:txBody>
            <a:bodyPr wrap="none">
              <a:spAutoFit/>
            </a:bodyPr>
            <a:lstStyle/>
            <a:p>
              <a:pPr algn="ctr"/>
              <a:r>
                <a:rPr lang="zh-CN" altLang="en-US" dirty="0">
                  <a:latin typeface="永中粗黑" panose="02010600030101010101" pitchFamily="2" charset="-122"/>
                  <a:ea typeface="永中粗黑" panose="02010600030101010101" pitchFamily="2" charset="-122"/>
                  <a:cs typeface="永中粗黑" panose="02010600030101010101" pitchFamily="2" charset="-122"/>
                </a:rPr>
                <a:t>阿里云关键点识别</a:t>
              </a:r>
            </a:p>
          </p:txBody>
        </p:sp>
        <p:sp>
          <p:nvSpPr>
            <p:cNvPr id="12" name="矩形 11">
              <a:extLst>
                <a:ext uri="{FF2B5EF4-FFF2-40B4-BE49-F238E27FC236}">
                  <a16:creationId xmlns:a16="http://schemas.microsoft.com/office/drawing/2014/main" id="{9675CE2D-4014-4037-8098-26D84A8FDABE}"/>
                </a:ext>
              </a:extLst>
            </p:cNvPr>
            <p:cNvSpPr/>
            <p:nvPr/>
          </p:nvSpPr>
          <p:spPr>
            <a:xfrm>
              <a:off x="6215007" y="3278787"/>
              <a:ext cx="1569661" cy="646331"/>
            </a:xfrm>
            <a:prstGeom prst="rect">
              <a:avLst/>
            </a:prstGeom>
          </p:spPr>
          <p:txBody>
            <a:bodyPr wrap="square">
              <a:spAutoFit/>
            </a:bodyPr>
            <a:lstStyle/>
            <a:p>
              <a:pPr algn="ctr"/>
              <a:r>
                <a:rPr lang="en-US" altLang="zh-CN" dirty="0">
                  <a:latin typeface="永中粗黑" panose="02010600030101010101" pitchFamily="2" charset="-122"/>
                  <a:ea typeface="永中粗黑" panose="02010600030101010101" pitchFamily="2" charset="-122"/>
                  <a:cs typeface="永中粗黑" panose="02010600030101010101" pitchFamily="2" charset="-122"/>
                </a:rPr>
                <a:t>ROM </a:t>
              </a:r>
            </a:p>
            <a:p>
              <a:pPr algn="ctr"/>
              <a:r>
                <a:rPr lang="zh-CN" altLang="en-US" dirty="0">
                  <a:latin typeface="永中粗黑" panose="02010600030101010101" pitchFamily="2" charset="-122"/>
                  <a:ea typeface="永中粗黑" panose="02010600030101010101" pitchFamily="2" charset="-122"/>
                  <a:cs typeface="永中粗黑" panose="02010600030101010101" pitchFamily="2" charset="-122"/>
                </a:rPr>
                <a:t>检测报告</a:t>
              </a:r>
            </a:p>
          </p:txBody>
        </p:sp>
        <p:cxnSp>
          <p:nvCxnSpPr>
            <p:cNvPr id="13" name="直接连接符 12">
              <a:extLst>
                <a:ext uri="{FF2B5EF4-FFF2-40B4-BE49-F238E27FC236}">
                  <a16:creationId xmlns:a16="http://schemas.microsoft.com/office/drawing/2014/main" id="{B1A01063-B089-4B7A-AFEC-D229F8DDFD94}"/>
                </a:ext>
              </a:extLst>
            </p:cNvPr>
            <p:cNvCxnSpPr>
              <a:cxnSpLocks/>
            </p:cNvCxnSpPr>
            <p:nvPr/>
          </p:nvCxnSpPr>
          <p:spPr>
            <a:xfrm flipV="1">
              <a:off x="8497485" y="1844676"/>
              <a:ext cx="448221" cy="1214298"/>
            </a:xfrm>
            <a:prstGeom prst="line">
              <a:avLst/>
            </a:prstGeom>
            <a:ln w="38100">
              <a:solidFill>
                <a:srgbClr val="0070C0"/>
              </a:solidFill>
              <a:prstDash val="dash"/>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B4CAE29-F099-4132-AEBC-3712E9234C3E}"/>
                </a:ext>
              </a:extLst>
            </p:cNvPr>
            <p:cNvCxnSpPr>
              <a:cxnSpLocks/>
            </p:cNvCxnSpPr>
            <p:nvPr/>
          </p:nvCxnSpPr>
          <p:spPr>
            <a:xfrm>
              <a:off x="8469558" y="3045053"/>
              <a:ext cx="680482" cy="1656343"/>
            </a:xfrm>
            <a:prstGeom prst="line">
              <a:avLst/>
            </a:prstGeom>
            <a:ln w="38100">
              <a:solidFill>
                <a:srgbClr val="0070C0"/>
              </a:solidFill>
              <a:prstDash val="dash"/>
            </a:ln>
          </p:spPr>
          <p:style>
            <a:lnRef idx="3">
              <a:schemeClr val="dk1"/>
            </a:lnRef>
            <a:fillRef idx="0">
              <a:schemeClr val="dk1"/>
            </a:fillRef>
            <a:effectRef idx="2">
              <a:schemeClr val="dk1"/>
            </a:effectRef>
            <a:fontRef idx="minor">
              <a:schemeClr val="tx1"/>
            </a:fontRef>
          </p:style>
        </p:cxnSp>
        <p:sp>
          <p:nvSpPr>
            <p:cNvPr id="15" name="矩形 14">
              <a:extLst>
                <a:ext uri="{FF2B5EF4-FFF2-40B4-BE49-F238E27FC236}">
                  <a16:creationId xmlns:a16="http://schemas.microsoft.com/office/drawing/2014/main" id="{C4C4D3C6-1AAD-4308-B5D9-218280EB6AFB}"/>
                </a:ext>
              </a:extLst>
            </p:cNvPr>
            <p:cNvSpPr/>
            <p:nvPr/>
          </p:nvSpPr>
          <p:spPr>
            <a:xfrm>
              <a:off x="10482101" y="1206253"/>
              <a:ext cx="1107996" cy="858377"/>
            </a:xfrm>
            <a:prstGeom prst="rect">
              <a:avLst/>
            </a:prstGeom>
          </p:spPr>
          <p:txBody>
            <a:bodyPr wrap="none">
              <a:spAutoFit/>
            </a:bodyPr>
            <a:lstStyle/>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医院</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医疗机构</a:t>
              </a:r>
            </a:p>
          </p:txBody>
        </p:sp>
        <p:sp>
          <p:nvSpPr>
            <p:cNvPr id="16" name="矩形 15">
              <a:extLst>
                <a:ext uri="{FF2B5EF4-FFF2-40B4-BE49-F238E27FC236}">
                  <a16:creationId xmlns:a16="http://schemas.microsoft.com/office/drawing/2014/main" id="{AB56F326-87AF-4308-A9D0-9DBA9AF19A4E}"/>
                </a:ext>
              </a:extLst>
            </p:cNvPr>
            <p:cNvSpPr/>
            <p:nvPr/>
          </p:nvSpPr>
          <p:spPr>
            <a:xfrm>
              <a:off x="10482101" y="2738123"/>
              <a:ext cx="1107996" cy="1296637"/>
            </a:xfrm>
            <a:prstGeom prst="rect">
              <a:avLst/>
            </a:prstGeom>
          </p:spPr>
          <p:txBody>
            <a:bodyPr wrap="none">
              <a:spAutoFit/>
            </a:bodyPr>
            <a:lstStyle/>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社区医生</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私人医生</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医疗咨询</a:t>
              </a:r>
            </a:p>
          </p:txBody>
        </p:sp>
        <p:cxnSp>
          <p:nvCxnSpPr>
            <p:cNvPr id="17" name="直接连接符 16">
              <a:extLst>
                <a:ext uri="{FF2B5EF4-FFF2-40B4-BE49-F238E27FC236}">
                  <a16:creationId xmlns:a16="http://schemas.microsoft.com/office/drawing/2014/main" id="{53053091-1C42-41B4-A3FF-44F51BD872FC}"/>
                </a:ext>
              </a:extLst>
            </p:cNvPr>
            <p:cNvCxnSpPr>
              <a:cxnSpLocks/>
            </p:cNvCxnSpPr>
            <p:nvPr/>
          </p:nvCxnSpPr>
          <p:spPr>
            <a:xfrm>
              <a:off x="1775098" y="2995817"/>
              <a:ext cx="717936" cy="0"/>
            </a:xfrm>
            <a:prstGeom prst="line">
              <a:avLst/>
            </a:prstGeom>
            <a:ln w="38100">
              <a:solidFill>
                <a:srgbClr val="0070C0"/>
              </a:solidFill>
              <a:prstDash val="sysDash"/>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E2E2CDE5-E9E5-4F9E-A54A-161164066020}"/>
                </a:ext>
              </a:extLst>
            </p:cNvPr>
            <p:cNvSpPr/>
            <p:nvPr/>
          </p:nvSpPr>
          <p:spPr>
            <a:xfrm>
              <a:off x="1784866" y="3003753"/>
              <a:ext cx="717935" cy="646331"/>
            </a:xfrm>
            <a:prstGeom prst="rect">
              <a:avLst/>
            </a:prstGeom>
            <a:noFill/>
            <a:ln>
              <a:noFill/>
            </a:ln>
          </p:spPr>
          <p:txBody>
            <a:bodyPr wrap="square">
              <a:spAutoFit/>
            </a:bodyPr>
            <a:lstStyle/>
            <a:p>
              <a:pPr algn="ctr"/>
              <a:r>
                <a:rPr lang="zh-CN" altLang="en-US" dirty="0">
                  <a:solidFill>
                    <a:srgbClr val="0070C0">
                      <a:alpha val="80000"/>
                    </a:srgbClr>
                  </a:solidFill>
                  <a:latin typeface="永中粗黑" panose="02010600030101010101" pitchFamily="2" charset="-122"/>
                  <a:ea typeface="永中粗黑" panose="02010600030101010101" pitchFamily="2" charset="-122"/>
                  <a:cs typeface="永中粗黑" panose="02010600030101010101" pitchFamily="2" charset="-122"/>
                </a:rPr>
                <a:t>网络传输</a:t>
              </a:r>
            </a:p>
          </p:txBody>
        </p:sp>
        <p:grpSp>
          <p:nvGrpSpPr>
            <p:cNvPr id="19" name="组合 18">
              <a:extLst>
                <a:ext uri="{FF2B5EF4-FFF2-40B4-BE49-F238E27FC236}">
                  <a16:creationId xmlns:a16="http://schemas.microsoft.com/office/drawing/2014/main" id="{83D61C1D-6604-4FD2-88BA-D1DD08348795}"/>
                </a:ext>
              </a:extLst>
            </p:cNvPr>
            <p:cNvGrpSpPr/>
            <p:nvPr/>
          </p:nvGrpSpPr>
          <p:grpSpPr>
            <a:xfrm>
              <a:off x="2602699" y="2340082"/>
              <a:ext cx="1000012" cy="938705"/>
              <a:chOff x="4165260" y="1270079"/>
              <a:chExt cx="1000012" cy="938705"/>
            </a:xfrm>
          </p:grpSpPr>
          <p:pic>
            <p:nvPicPr>
              <p:cNvPr id="29" name="图片 28">
                <a:extLst>
                  <a:ext uri="{FF2B5EF4-FFF2-40B4-BE49-F238E27FC236}">
                    <a16:creationId xmlns:a16="http://schemas.microsoft.com/office/drawing/2014/main" id="{40823109-40BB-47DA-9E98-480DD0BE59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0915" y="1270079"/>
                <a:ext cx="894357" cy="938705"/>
              </a:xfrm>
              <a:prstGeom prst="rect">
                <a:avLst/>
              </a:prstGeom>
            </p:spPr>
          </p:pic>
          <p:sp>
            <p:nvSpPr>
              <p:cNvPr id="30" name="矩形: 圆角 29">
                <a:extLst>
                  <a:ext uri="{FF2B5EF4-FFF2-40B4-BE49-F238E27FC236}">
                    <a16:creationId xmlns:a16="http://schemas.microsoft.com/office/drawing/2014/main" id="{47B29C5C-509A-4E27-8555-D63F65B39EBD}"/>
                  </a:ext>
                </a:extLst>
              </p:cNvPr>
              <p:cNvSpPr/>
              <p:nvPr/>
            </p:nvSpPr>
            <p:spPr>
              <a:xfrm>
                <a:off x="4165260" y="1768148"/>
                <a:ext cx="653213" cy="413804"/>
              </a:xfrm>
              <a:prstGeom prst="round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94B51749-DDBE-43B2-AD7B-8A29F2D6F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45037" y="1812565"/>
                <a:ext cx="489237" cy="333570"/>
              </a:xfrm>
              <a:prstGeom prst="rect">
                <a:avLst/>
              </a:prstGeom>
            </p:spPr>
          </p:pic>
        </p:grpSp>
        <p:sp>
          <p:nvSpPr>
            <p:cNvPr id="20" name="矩形 19">
              <a:extLst>
                <a:ext uri="{FF2B5EF4-FFF2-40B4-BE49-F238E27FC236}">
                  <a16:creationId xmlns:a16="http://schemas.microsoft.com/office/drawing/2014/main" id="{F2E8039C-CC12-4449-87FB-1858D7319F24}"/>
                </a:ext>
              </a:extLst>
            </p:cNvPr>
            <p:cNvSpPr/>
            <p:nvPr/>
          </p:nvSpPr>
          <p:spPr>
            <a:xfrm>
              <a:off x="2595904" y="3278787"/>
              <a:ext cx="1107996" cy="646331"/>
            </a:xfrm>
            <a:prstGeom prst="rect">
              <a:avLst/>
            </a:prstGeom>
          </p:spPr>
          <p:txBody>
            <a:bodyPr wrap="none">
              <a:spAutoFit/>
            </a:bodyPr>
            <a:lstStyle/>
            <a:p>
              <a:pPr algn="ctr"/>
              <a:r>
                <a:rPr lang="zh-CN" altLang="en-US" dirty="0">
                  <a:latin typeface="永中粗黑" panose="02010600030101010101" pitchFamily="2" charset="-122"/>
                  <a:ea typeface="永中粗黑" panose="02010600030101010101" pitchFamily="2" charset="-122"/>
                  <a:cs typeface="永中粗黑" panose="02010600030101010101" pitchFamily="2" charset="-122"/>
                </a:rPr>
                <a:t>生物图腾</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a:p>
              <a:pPr algn="ctr"/>
              <a:r>
                <a:rPr lang="zh-CN" altLang="en-US" dirty="0">
                  <a:latin typeface="永中粗黑" panose="02010600030101010101" pitchFamily="2" charset="-122"/>
                  <a:ea typeface="永中粗黑" panose="02010600030101010101" pitchFamily="2" charset="-122"/>
                  <a:cs typeface="永中粗黑" panose="02010600030101010101" pitchFamily="2" charset="-122"/>
                </a:rPr>
                <a:t>云服务器</a:t>
              </a:r>
              <a:endParaRPr lang="en-US" altLang="zh-CN" dirty="0">
                <a:latin typeface="永中粗黑" panose="02010600030101010101" pitchFamily="2" charset="-122"/>
                <a:ea typeface="永中粗黑" panose="02010600030101010101" pitchFamily="2" charset="-122"/>
                <a:cs typeface="永中粗黑" panose="02010600030101010101" pitchFamily="2" charset="-122"/>
              </a:endParaRPr>
            </a:p>
          </p:txBody>
        </p:sp>
        <p:sp>
          <p:nvSpPr>
            <p:cNvPr id="21" name="矩形 20">
              <a:extLst>
                <a:ext uri="{FF2B5EF4-FFF2-40B4-BE49-F238E27FC236}">
                  <a16:creationId xmlns:a16="http://schemas.microsoft.com/office/drawing/2014/main" id="{C1DC6588-6CAD-44A3-BB5C-C9F33CAE328D}"/>
                </a:ext>
              </a:extLst>
            </p:cNvPr>
            <p:cNvSpPr/>
            <p:nvPr/>
          </p:nvSpPr>
          <p:spPr>
            <a:xfrm>
              <a:off x="7764838" y="3045053"/>
              <a:ext cx="652555" cy="1436499"/>
            </a:xfrm>
            <a:prstGeom prst="rect">
              <a:avLst/>
            </a:prstGeom>
          </p:spPr>
          <p:txBody>
            <a:bodyPr wrap="square">
              <a:spAutoFit/>
            </a:bodyPr>
            <a:lstStyle/>
            <a:p>
              <a:pPr algn="ctr"/>
              <a:r>
                <a:rPr lang="zh-CN" altLang="en-US" dirty="0">
                  <a:solidFill>
                    <a:srgbClr val="0070C0">
                      <a:alpha val="80000"/>
                    </a:srgbClr>
                  </a:solidFill>
                  <a:latin typeface="永中粗黑" panose="02010600030101010101" pitchFamily="2" charset="-122"/>
                  <a:ea typeface="永中粗黑" panose="02010600030101010101" pitchFamily="2" charset="-122"/>
                  <a:cs typeface="永中粗黑" panose="02010600030101010101" pitchFamily="2" charset="-122"/>
                </a:rPr>
                <a:t>网络传输</a:t>
              </a:r>
            </a:p>
          </p:txBody>
        </p:sp>
        <p:pic>
          <p:nvPicPr>
            <p:cNvPr id="22" name="图片 21">
              <a:extLst>
                <a:ext uri="{FF2B5EF4-FFF2-40B4-BE49-F238E27FC236}">
                  <a16:creationId xmlns:a16="http://schemas.microsoft.com/office/drawing/2014/main" id="{33644A4A-9F23-42B5-B14D-2591B9D421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9817" y="4619732"/>
              <a:ext cx="917878" cy="917878"/>
            </a:xfrm>
            <a:prstGeom prst="rect">
              <a:avLst/>
            </a:prstGeom>
          </p:spPr>
        </p:pic>
        <p:pic>
          <p:nvPicPr>
            <p:cNvPr id="23" name="图片 22">
              <a:extLst>
                <a:ext uri="{FF2B5EF4-FFF2-40B4-BE49-F238E27FC236}">
                  <a16:creationId xmlns:a16="http://schemas.microsoft.com/office/drawing/2014/main" id="{90FB6329-0A64-43CD-8B2C-9D422697BA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1332" y="4634893"/>
              <a:ext cx="917878" cy="917878"/>
            </a:xfrm>
            <a:prstGeom prst="rect">
              <a:avLst/>
            </a:prstGeom>
          </p:spPr>
        </p:pic>
        <p:sp>
          <p:nvSpPr>
            <p:cNvPr id="24" name="矩形 23">
              <a:extLst>
                <a:ext uri="{FF2B5EF4-FFF2-40B4-BE49-F238E27FC236}">
                  <a16:creationId xmlns:a16="http://schemas.microsoft.com/office/drawing/2014/main" id="{90560DCA-9D12-4BC7-B37D-4B36428B1943}"/>
                </a:ext>
              </a:extLst>
            </p:cNvPr>
            <p:cNvSpPr/>
            <p:nvPr/>
          </p:nvSpPr>
          <p:spPr>
            <a:xfrm>
              <a:off x="10605242" y="4890475"/>
              <a:ext cx="646332" cy="442878"/>
            </a:xfrm>
            <a:prstGeom prst="rect">
              <a:avLst/>
            </a:prstGeom>
          </p:spPr>
          <p:txBody>
            <a:bodyPr wrap="none">
              <a:spAutoFit/>
            </a:bodyPr>
            <a:lstStyle/>
            <a:p>
              <a:pPr algn="ctr">
                <a:lnSpc>
                  <a:spcPct val="150000"/>
                </a:lnSpc>
              </a:pPr>
              <a:r>
                <a:rPr lang="zh-CN" altLang="en-US" dirty="0">
                  <a:latin typeface="永中粗黑" panose="02010600030101010101" pitchFamily="2" charset="-122"/>
                  <a:ea typeface="永中粗黑" panose="02010600030101010101" pitchFamily="2" charset="-122"/>
                  <a:cs typeface="永中粗黑" panose="02010600030101010101" pitchFamily="2" charset="-122"/>
                </a:rPr>
                <a:t>患者</a:t>
              </a:r>
            </a:p>
          </p:txBody>
        </p:sp>
        <p:cxnSp>
          <p:nvCxnSpPr>
            <p:cNvPr id="25" name="直接箭头连接符 24">
              <a:extLst>
                <a:ext uri="{FF2B5EF4-FFF2-40B4-BE49-F238E27FC236}">
                  <a16:creationId xmlns:a16="http://schemas.microsoft.com/office/drawing/2014/main" id="{BC356C94-3C44-486A-AD79-DD9D5ACB6EB2}"/>
                </a:ext>
              </a:extLst>
            </p:cNvPr>
            <p:cNvCxnSpPr>
              <a:cxnSpLocks/>
            </p:cNvCxnSpPr>
            <p:nvPr/>
          </p:nvCxnSpPr>
          <p:spPr>
            <a:xfrm>
              <a:off x="5825882" y="3045053"/>
              <a:ext cx="71763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3D78FC0-CB26-4091-831A-B0DE7550E2A7}"/>
                </a:ext>
              </a:extLst>
            </p:cNvPr>
            <p:cNvCxnSpPr>
              <a:cxnSpLocks/>
            </p:cNvCxnSpPr>
            <p:nvPr/>
          </p:nvCxnSpPr>
          <p:spPr>
            <a:xfrm>
              <a:off x="8497485" y="3052013"/>
              <a:ext cx="652555" cy="65475"/>
            </a:xfrm>
            <a:prstGeom prst="line">
              <a:avLst/>
            </a:prstGeom>
            <a:ln w="38100">
              <a:solidFill>
                <a:srgbClr val="0070C0"/>
              </a:solidFill>
              <a:prstDash val="dash"/>
            </a:ln>
          </p:spPr>
          <p:style>
            <a:lnRef idx="3">
              <a:schemeClr val="dk1"/>
            </a:lnRef>
            <a:fillRef idx="0">
              <a:schemeClr val="dk1"/>
            </a:fillRef>
            <a:effectRef idx="2">
              <a:schemeClr val="dk1"/>
            </a:effectRef>
            <a:fontRef idx="minor">
              <a:schemeClr val="tx1"/>
            </a:fontRef>
          </p:style>
        </p:cxnSp>
        <p:pic>
          <p:nvPicPr>
            <p:cNvPr id="27" name="图片 26">
              <a:extLst>
                <a:ext uri="{FF2B5EF4-FFF2-40B4-BE49-F238E27FC236}">
                  <a16:creationId xmlns:a16="http://schemas.microsoft.com/office/drawing/2014/main" id="{77FDE541-EB92-4AE6-A5AE-80D3084693F8}"/>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673559" y="2360908"/>
              <a:ext cx="652555" cy="917879"/>
            </a:xfrm>
            <a:prstGeom prst="rect">
              <a:avLst/>
            </a:prstGeom>
            <a:ln>
              <a:noFill/>
            </a:ln>
            <a:effectLst>
              <a:outerShdw blurRad="50800" dist="38100" dir="5400000" algn="t" rotWithShape="0">
                <a:prstClr val="black">
                  <a:alpha val="40000"/>
                </a:prstClr>
              </a:outerShdw>
            </a:effectLst>
          </p:spPr>
        </p:pic>
        <p:cxnSp>
          <p:nvCxnSpPr>
            <p:cNvPr id="28" name="直接箭头连接符 27">
              <a:extLst>
                <a:ext uri="{FF2B5EF4-FFF2-40B4-BE49-F238E27FC236}">
                  <a16:creationId xmlns:a16="http://schemas.microsoft.com/office/drawing/2014/main" id="{6FB2E6E0-2069-4465-9171-112406681A93}"/>
                </a:ext>
              </a:extLst>
            </p:cNvPr>
            <p:cNvCxnSpPr>
              <a:cxnSpLocks/>
            </p:cNvCxnSpPr>
            <p:nvPr/>
          </p:nvCxnSpPr>
          <p:spPr>
            <a:xfrm>
              <a:off x="3781422" y="3045053"/>
              <a:ext cx="717634" cy="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29A712F0-5AFA-4B53-884E-C7F0142390C2}"/>
              </a:ext>
            </a:extLst>
          </p:cNvPr>
          <p:cNvSpPr txBox="1"/>
          <p:nvPr/>
        </p:nvSpPr>
        <p:spPr>
          <a:xfrm>
            <a:off x="385479" y="779571"/>
            <a:ext cx="11359661" cy="1477328"/>
          </a:xfrm>
          <a:prstGeom prst="rect">
            <a:avLst/>
          </a:prstGeom>
          <a:noFill/>
        </p:spPr>
        <p:txBody>
          <a:bodyPr wrap="square">
            <a:spAutoFit/>
          </a:bodyPr>
          <a:lstStyle/>
          <a:p>
            <a:pPr>
              <a:lnSpc>
                <a:spcPct val="150000"/>
              </a:lnSpc>
            </a:pPr>
            <a:r>
              <a:rPr lang="zh-CN" altLang="en-US" sz="2000" b="0" i="0" u="none" strike="noStrike" baseline="0" dirty="0">
                <a:latin typeface="+mn-ea"/>
              </a:rPr>
              <a:t>在</a:t>
            </a:r>
            <a:r>
              <a:rPr lang="zh-CN" altLang="en-US" sz="2000" b="1" i="0" u="none" strike="noStrike" baseline="0" dirty="0">
                <a:solidFill>
                  <a:srgbClr val="CF4842"/>
                </a:solidFill>
                <a:latin typeface="+mn-ea"/>
              </a:rPr>
              <a:t>不需要佩戴任何辅助装置</a:t>
            </a:r>
            <a:r>
              <a:rPr lang="zh-CN" altLang="en-US" sz="2000" b="0" i="0" u="none" strike="noStrike" baseline="0" dirty="0">
                <a:latin typeface="+mn-ea"/>
              </a:rPr>
              <a:t>情况下，在测量单位利用成像设备采集图像，或者病人远程移动端采集和上传图像，在云平台分析后结果连入医院信息系统，数据在各级医院与患者共享，可</a:t>
            </a:r>
            <a:r>
              <a:rPr lang="zh-CN" altLang="en-US" sz="2000" b="1" dirty="0">
                <a:solidFill>
                  <a:srgbClr val="CF4842"/>
                </a:solidFill>
                <a:latin typeface="+mn-ea"/>
              </a:rPr>
              <a:t>多平台访问（医院终端，移动端小程序和</a:t>
            </a:r>
            <a:r>
              <a:rPr lang="en-US" altLang="zh-CN" sz="2000" b="1" dirty="0">
                <a:solidFill>
                  <a:srgbClr val="CF4842"/>
                </a:solidFill>
                <a:latin typeface="+mn-ea"/>
              </a:rPr>
              <a:t>APP</a:t>
            </a:r>
            <a:r>
              <a:rPr lang="zh-CN" altLang="en-US" sz="2000" dirty="0">
                <a:solidFill>
                  <a:srgbClr val="CF4842"/>
                </a:solidFill>
                <a:latin typeface="+mn-ea"/>
                <a:cs typeface="永中粗黑" panose="02010600030101010101" pitchFamily="2" charset="-122"/>
              </a:rPr>
              <a:t>）</a:t>
            </a:r>
            <a:r>
              <a:rPr lang="zh-CN" altLang="en-US" sz="2000" dirty="0">
                <a:latin typeface="+mn-ea"/>
              </a:rPr>
              <a:t>，建立数据库长期追踪康复治疗进展。</a:t>
            </a:r>
          </a:p>
        </p:txBody>
      </p:sp>
      <p:sp>
        <p:nvSpPr>
          <p:cNvPr id="34" name="文本框 18">
            <a:extLst>
              <a:ext uri="{FF2B5EF4-FFF2-40B4-BE49-F238E27FC236}">
                <a16:creationId xmlns:a16="http://schemas.microsoft.com/office/drawing/2014/main" id="{C141709A-39FE-4479-8266-69258C9FA8DD}"/>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03 </a:t>
            </a:r>
            <a:r>
              <a:rPr lang="zh-CN" altLang="en-US" sz="2400" b="1" dirty="0">
                <a:solidFill>
                  <a:srgbClr val="FFFFFF"/>
                </a:solidFill>
                <a:latin typeface="黑体" panose="02010609060101010101" charset="-122"/>
                <a:ea typeface="黑体" panose="02010609060101010101" charset="-122"/>
              </a:rPr>
              <a:t>功能模块                  互联网多平台远程监测</a:t>
            </a:r>
            <a:endParaRPr lang="en-US" altLang="zh-CN" sz="2400" b="1" dirty="0">
              <a:solidFill>
                <a:srgbClr val="FFFFFF"/>
              </a:solidFill>
              <a:latin typeface="黑体" panose="02010609060101010101" charset="-122"/>
              <a:ea typeface="黑体" panose="02010609060101010101" charset="-122"/>
            </a:endParaRPr>
          </a:p>
        </p:txBody>
      </p:sp>
      <p:pic>
        <p:nvPicPr>
          <p:cNvPr id="37" name="图片 36">
            <a:extLst>
              <a:ext uri="{FF2B5EF4-FFF2-40B4-BE49-F238E27FC236}">
                <a16:creationId xmlns:a16="http://schemas.microsoft.com/office/drawing/2014/main" id="{88E3E266-9D25-4133-9AD0-C334098AF63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36" name="图片 35">
            <a:extLst>
              <a:ext uri="{FF2B5EF4-FFF2-40B4-BE49-F238E27FC236}">
                <a16:creationId xmlns:a16="http://schemas.microsoft.com/office/drawing/2014/main" id="{60694FCB-E87F-420C-B933-3093CDE6914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07007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579E17A-019F-4B73-B253-CE301C131B67}"/>
              </a:ext>
            </a:extLst>
          </p:cNvPr>
          <p:cNvSpPr>
            <a:spLocks noGrp="1"/>
          </p:cNvSpPr>
          <p:nvPr>
            <p:ph type="subTitle"/>
          </p:nvPr>
        </p:nvSpPr>
        <p:spPr>
          <a:xfrm>
            <a:off x="609780" y="1701235"/>
            <a:ext cx="10972440" cy="4558888"/>
          </a:xfrm>
        </p:spPr>
        <p:txBody>
          <a:bodyPr>
            <a:normAutofit/>
          </a:bodyPr>
          <a:lstStyle/>
          <a:p>
            <a:endParaRPr lang="zh-CN" altLang="en-US" sz="2400" dirty="0">
              <a:latin typeface="+mn-ea"/>
              <a:ea typeface="+mn-ea"/>
              <a:cs typeface="永中粗黑" panose="02010600030101010101" pitchFamily="2" charset="-122"/>
            </a:endParaRPr>
          </a:p>
          <a:p>
            <a:endParaRPr lang="en-US" altLang="zh-CN" sz="2400" dirty="0">
              <a:latin typeface="+mn-ea"/>
              <a:ea typeface="+mn-ea"/>
              <a:cs typeface="永中粗黑" panose="02010600030101010101" pitchFamily="2" charset="-122"/>
            </a:endParaRPr>
          </a:p>
          <a:p>
            <a:endParaRPr lang="en-US" altLang="zh-CN" sz="2400" dirty="0">
              <a:latin typeface="+mn-ea"/>
              <a:ea typeface="+mn-ea"/>
              <a:cs typeface="永中粗黑" panose="02010600030101010101" pitchFamily="2" charset="-122"/>
            </a:endParaRPr>
          </a:p>
          <a:p>
            <a:endParaRPr lang="en-US" altLang="zh-CN" sz="2400" dirty="0">
              <a:latin typeface="+mn-ea"/>
              <a:ea typeface="+mn-ea"/>
              <a:cs typeface="永中粗黑" panose="02010600030101010101" pitchFamily="2" charset="-122"/>
            </a:endParaRPr>
          </a:p>
          <a:p>
            <a:endParaRPr lang="en-US" altLang="zh-CN" sz="2400" dirty="0">
              <a:latin typeface="+mn-ea"/>
              <a:ea typeface="+mn-ea"/>
              <a:cs typeface="永中粗黑" panose="02010600030101010101" pitchFamily="2" charset="-122"/>
            </a:endParaRPr>
          </a:p>
          <a:p>
            <a:endParaRPr lang="en-US" altLang="zh-CN" sz="2400" dirty="0">
              <a:latin typeface="+mn-ea"/>
              <a:ea typeface="+mn-ea"/>
              <a:cs typeface="永中粗黑" panose="02010600030101010101" pitchFamily="2" charset="-122"/>
            </a:endParaRPr>
          </a:p>
          <a:p>
            <a:endParaRPr lang="zh-CN" altLang="en-US" dirty="0">
              <a:latin typeface="+mn-ea"/>
              <a:ea typeface="+mn-ea"/>
              <a:cs typeface="永中粗黑" panose="02010600030101010101" pitchFamily="2" charset="-122"/>
            </a:endParaRPr>
          </a:p>
        </p:txBody>
      </p:sp>
      <p:graphicFrame>
        <p:nvGraphicFramePr>
          <p:cNvPr id="6" name="表格 4">
            <a:extLst>
              <a:ext uri="{FF2B5EF4-FFF2-40B4-BE49-F238E27FC236}">
                <a16:creationId xmlns:a16="http://schemas.microsoft.com/office/drawing/2014/main" id="{08A134FF-2E50-492A-AD75-E6B51662B2F4}"/>
              </a:ext>
            </a:extLst>
          </p:cNvPr>
          <p:cNvGraphicFramePr>
            <a:graphicFrameLocks noGrp="1"/>
          </p:cNvGraphicFramePr>
          <p:nvPr>
            <p:extLst>
              <p:ext uri="{D42A27DB-BD31-4B8C-83A1-F6EECF244321}">
                <p14:modId xmlns:p14="http://schemas.microsoft.com/office/powerpoint/2010/main" val="3500377541"/>
              </p:ext>
            </p:extLst>
          </p:nvPr>
        </p:nvGraphicFramePr>
        <p:xfrm>
          <a:off x="376604" y="792149"/>
          <a:ext cx="11438792" cy="5305932"/>
        </p:xfrm>
        <a:graphic>
          <a:graphicData uri="http://schemas.openxmlformats.org/drawingml/2006/table">
            <a:tbl>
              <a:tblPr firstRow="1" bandRow="1">
                <a:tableStyleId>{C083E6E3-FA7D-4D7B-A595-EF9225AFEA82}</a:tableStyleId>
              </a:tblPr>
              <a:tblGrid>
                <a:gridCol w="11438792">
                  <a:extLst>
                    <a:ext uri="{9D8B030D-6E8A-4147-A177-3AD203B41FA5}">
                      <a16:colId xmlns:a16="http://schemas.microsoft.com/office/drawing/2014/main" val="1697319418"/>
                    </a:ext>
                  </a:extLst>
                </a:gridCol>
              </a:tblGrid>
              <a:tr h="731922">
                <a:tc>
                  <a:txBody>
                    <a:bodyPr/>
                    <a:lstStyle/>
                    <a:p>
                      <a:r>
                        <a:rPr lang="zh-CN" altLang="en-US" sz="1800" b="0" dirty="0">
                          <a:latin typeface="+mn-ea"/>
                          <a:ea typeface="+mn-ea"/>
                          <a:cs typeface="永中粗黑" panose="02010600030101010101" pitchFamily="2" charset="-122"/>
                        </a:rPr>
                        <a:t>所需设备简单</a:t>
                      </a:r>
                      <a:r>
                        <a:rPr lang="zh-CN" altLang="en-US" sz="1800" b="1" dirty="0">
                          <a:solidFill>
                            <a:srgbClr val="CF4842"/>
                          </a:solidFill>
                          <a:latin typeface="+mn-ea"/>
                          <a:ea typeface="+mn-ea"/>
                          <a:cs typeface="永中粗黑" panose="02010600030101010101" pitchFamily="2" charset="-122"/>
                        </a:rPr>
                        <a:t>便携</a:t>
                      </a:r>
                      <a:r>
                        <a:rPr lang="zh-CN" altLang="en-US" sz="1800" b="0" dirty="0">
                          <a:latin typeface="+mn-ea"/>
                          <a:ea typeface="+mn-ea"/>
                          <a:cs typeface="永中粗黑" panose="02010600030101010101" pitchFamily="2" charset="-122"/>
                        </a:rPr>
                        <a:t>：大众消费电子产品里的摄像头（相机，手机等等）</a:t>
                      </a:r>
                      <a:endParaRPr lang="zh-CN" altLang="en-US" b="0" dirty="0"/>
                    </a:p>
                  </a:txBody>
                  <a:tcPr anchor="ctr"/>
                </a:tc>
                <a:extLst>
                  <a:ext uri="{0D108BD9-81ED-4DB2-BD59-A6C34878D82A}">
                    <a16:rowId xmlns:a16="http://schemas.microsoft.com/office/drawing/2014/main" val="209963731"/>
                  </a:ext>
                </a:extLst>
              </a:tr>
              <a:tr h="85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cs typeface="永中粗黑" panose="02010600030101010101" pitchFamily="2" charset="-122"/>
                        </a:rPr>
                        <a:t>可以</a:t>
                      </a:r>
                      <a:r>
                        <a:rPr lang="zh-CN" altLang="en-US" sz="1800" b="0" dirty="0">
                          <a:solidFill>
                            <a:schemeClr val="tx1"/>
                          </a:solidFill>
                          <a:latin typeface="+mn-ea"/>
                          <a:ea typeface="+mn-ea"/>
                          <a:cs typeface="永中粗黑" panose="02010600030101010101" pitchFamily="2" charset="-122"/>
                        </a:rPr>
                        <a:t>随处</a:t>
                      </a:r>
                      <a:r>
                        <a:rPr lang="zh-CN" altLang="en-US" sz="1800" dirty="0">
                          <a:latin typeface="+mn-ea"/>
                          <a:ea typeface="+mn-ea"/>
                          <a:cs typeface="永中粗黑" panose="02010600030101010101" pitchFamily="2" charset="-122"/>
                        </a:rPr>
                        <a:t>测量关节活动度（医疗机构、康复机构、养老服务机构及司法鉴定机构，患者家中以及任何可以使用手机拍摄的地点）</a:t>
                      </a:r>
                      <a:endParaRPr lang="en-US" altLang="zh-CN" sz="1800" dirty="0">
                        <a:latin typeface="+mn-ea"/>
                        <a:ea typeface="+mn-ea"/>
                        <a:cs typeface="永中粗黑" panose="02010600030101010101" pitchFamily="2" charset="-122"/>
                      </a:endParaRPr>
                    </a:p>
                    <a:p>
                      <a:endParaRPr lang="zh-CN" altLang="en-US" dirty="0"/>
                    </a:p>
                  </a:txBody>
                  <a:tcPr anchor="ctr"/>
                </a:tc>
                <a:extLst>
                  <a:ext uri="{0D108BD9-81ED-4DB2-BD59-A6C34878D82A}">
                    <a16:rowId xmlns:a16="http://schemas.microsoft.com/office/drawing/2014/main" val="523185979"/>
                  </a:ext>
                </a:extLst>
              </a:tr>
              <a:tr h="731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cs typeface="永中粗黑" panose="02010600030101010101" pitchFamily="2" charset="-122"/>
                        </a:rPr>
                        <a:t>测量过程</a:t>
                      </a:r>
                      <a:r>
                        <a:rPr lang="zh-CN" altLang="en-US" sz="1800" b="1" kern="1200" dirty="0">
                          <a:solidFill>
                            <a:srgbClr val="CF4842"/>
                          </a:solidFill>
                          <a:latin typeface="+mn-ea"/>
                          <a:ea typeface="+mn-ea"/>
                          <a:cs typeface="永中粗黑" panose="02010600030101010101" pitchFamily="2" charset="-122"/>
                        </a:rPr>
                        <a:t>简单快速</a:t>
                      </a:r>
                      <a:r>
                        <a:rPr lang="zh-CN" altLang="en-US" sz="1800" dirty="0">
                          <a:latin typeface="+mn-ea"/>
                          <a:ea typeface="+mn-ea"/>
                          <a:cs typeface="永中粗黑" panose="02010600030101010101" pitchFamily="2" charset="-122"/>
                        </a:rPr>
                        <a:t>、效率高，</a:t>
                      </a:r>
                      <a:r>
                        <a:rPr lang="zh-CN" altLang="en-US" sz="1800" b="1" kern="1200" dirty="0">
                          <a:solidFill>
                            <a:srgbClr val="CF4842"/>
                          </a:solidFill>
                          <a:latin typeface="+mn-ea"/>
                          <a:ea typeface="+mn-ea"/>
                          <a:cs typeface="永中粗黑" panose="02010600030101010101" pitchFamily="2" charset="-122"/>
                        </a:rPr>
                        <a:t>实时</a:t>
                      </a:r>
                      <a:r>
                        <a:rPr lang="zh-CN" altLang="en-US" sz="1800" dirty="0">
                          <a:latin typeface="+mn-ea"/>
                          <a:ea typeface="+mn-ea"/>
                          <a:cs typeface="永中粗黑" panose="02010600030101010101" pitchFamily="2" charset="-122"/>
                        </a:rPr>
                        <a:t>给出评定结果</a:t>
                      </a:r>
                      <a:endParaRPr lang="en-US" altLang="zh-CN" sz="1800" dirty="0">
                        <a:latin typeface="+mn-ea"/>
                        <a:ea typeface="+mn-ea"/>
                        <a:cs typeface="永中粗黑" panose="02010600030101010101" pitchFamily="2" charset="-122"/>
                      </a:endParaRPr>
                    </a:p>
                    <a:p>
                      <a:endParaRPr lang="zh-CN" altLang="en-US" dirty="0"/>
                    </a:p>
                  </a:txBody>
                  <a:tcPr anchor="ctr"/>
                </a:tc>
                <a:extLst>
                  <a:ext uri="{0D108BD9-81ED-4DB2-BD59-A6C34878D82A}">
                    <a16:rowId xmlns:a16="http://schemas.microsoft.com/office/drawing/2014/main" val="2230883233"/>
                  </a:ext>
                </a:extLst>
              </a:tr>
              <a:tr h="731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cs typeface="永中粗黑" panose="02010600030101010101" pitchFamily="2" charset="-122"/>
                        </a:rPr>
                        <a:t>成本低廉，无需附加穿戴设备，无需接触</a:t>
                      </a:r>
                      <a:endParaRPr lang="en-US" altLang="zh-CN" sz="1800" dirty="0">
                        <a:latin typeface="+mn-ea"/>
                        <a:ea typeface="+mn-ea"/>
                        <a:cs typeface="永中粗黑" panose="02010600030101010101" pitchFamily="2" charset="-122"/>
                      </a:endParaRPr>
                    </a:p>
                    <a:p>
                      <a:endParaRPr lang="zh-CN" altLang="en-US" dirty="0"/>
                    </a:p>
                  </a:txBody>
                  <a:tcPr anchor="ctr"/>
                </a:tc>
                <a:extLst>
                  <a:ext uri="{0D108BD9-81ED-4DB2-BD59-A6C34878D82A}">
                    <a16:rowId xmlns:a16="http://schemas.microsoft.com/office/drawing/2014/main" val="2792216486"/>
                  </a:ext>
                </a:extLst>
              </a:tr>
              <a:tr h="731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cs typeface="永中粗黑" panose="02010600030101010101" pitchFamily="2" charset="-122"/>
                        </a:rPr>
                        <a:t>全部关节都可以测量，</a:t>
                      </a:r>
                      <a:r>
                        <a:rPr lang="zh-CN" altLang="en-US" sz="1800" b="1" kern="1200" dirty="0">
                          <a:solidFill>
                            <a:srgbClr val="CF4842"/>
                          </a:solidFill>
                          <a:latin typeface="+mn-ea"/>
                          <a:ea typeface="+mn-ea"/>
                          <a:cs typeface="永中粗黑" panose="02010600030101010101" pitchFamily="2" charset="-122"/>
                        </a:rPr>
                        <a:t>适用性强</a:t>
                      </a:r>
                      <a:r>
                        <a:rPr lang="zh-CN" altLang="en-US" sz="1800" dirty="0">
                          <a:latin typeface="+mn-ea"/>
                          <a:ea typeface="+mn-ea"/>
                          <a:cs typeface="永中粗黑" panose="02010600030101010101" pitchFamily="2" charset="-122"/>
                        </a:rPr>
                        <a:t>，而市面上大部分智能产品难以实现手部关节活动度测量</a:t>
                      </a:r>
                      <a:endParaRPr lang="en-US" altLang="zh-CN" sz="1800" dirty="0">
                        <a:latin typeface="+mn-ea"/>
                        <a:ea typeface="+mn-ea"/>
                        <a:cs typeface="永中粗黑" panose="02010600030101010101" pitchFamily="2" charset="-122"/>
                      </a:endParaRPr>
                    </a:p>
                    <a:p>
                      <a:endParaRPr lang="zh-CN" altLang="en-US" dirty="0"/>
                    </a:p>
                  </a:txBody>
                  <a:tcPr anchor="ctr"/>
                </a:tc>
                <a:extLst>
                  <a:ext uri="{0D108BD9-81ED-4DB2-BD59-A6C34878D82A}">
                    <a16:rowId xmlns:a16="http://schemas.microsoft.com/office/drawing/2014/main" val="1355301600"/>
                  </a:ext>
                </a:extLst>
              </a:tr>
              <a:tr h="731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mn-ea"/>
                          <a:ea typeface="+mn-ea"/>
                          <a:cs typeface="永中粗黑" panose="02010600030101010101" pitchFamily="2" charset="-122"/>
                        </a:rPr>
                        <a:t>由计算机测量计算，</a:t>
                      </a:r>
                      <a:r>
                        <a:rPr lang="zh-CN" altLang="en-US" sz="1800" b="1" kern="1200" dirty="0">
                          <a:solidFill>
                            <a:srgbClr val="CF4842"/>
                          </a:solidFill>
                          <a:latin typeface="+mn-ea"/>
                          <a:ea typeface="+mn-ea"/>
                          <a:cs typeface="永中粗黑" panose="02010600030101010101" pitchFamily="2" charset="-122"/>
                        </a:rPr>
                        <a:t>精度高</a:t>
                      </a:r>
                      <a:r>
                        <a:rPr lang="zh-CN" altLang="en-US" sz="1800" kern="1200" dirty="0">
                          <a:solidFill>
                            <a:schemeClr val="tx1"/>
                          </a:solidFill>
                          <a:latin typeface="+mn-ea"/>
                          <a:ea typeface="+mn-ea"/>
                          <a:cs typeface="永中粗黑" panose="02010600030101010101" pitchFamily="2" charset="-122"/>
                        </a:rPr>
                        <a:t>，</a:t>
                      </a:r>
                      <a:r>
                        <a:rPr lang="zh-CN" altLang="en-US" sz="1800" b="1" kern="1200" dirty="0">
                          <a:solidFill>
                            <a:srgbClr val="CF4842"/>
                          </a:solidFill>
                          <a:latin typeface="+mn-ea"/>
                          <a:ea typeface="+mn-ea"/>
                          <a:cs typeface="永中粗黑" panose="02010600030101010101" pitchFamily="2" charset="-122"/>
                        </a:rPr>
                        <a:t>重复性好</a:t>
                      </a:r>
                      <a:r>
                        <a:rPr lang="zh-CN" altLang="en-US" sz="1800" kern="1200" dirty="0">
                          <a:solidFill>
                            <a:schemeClr val="tx1"/>
                          </a:solidFill>
                          <a:latin typeface="+mn-ea"/>
                          <a:ea typeface="+mn-ea"/>
                          <a:cs typeface="永中粗黑" panose="02010600030101010101" pitchFamily="2" charset="-122"/>
                        </a:rPr>
                        <a:t>，</a:t>
                      </a:r>
                      <a:r>
                        <a:rPr lang="zh-CN" altLang="en-US" sz="1800" kern="1200">
                          <a:solidFill>
                            <a:schemeClr val="tx1"/>
                          </a:solidFill>
                          <a:latin typeface="+mn-ea"/>
                          <a:ea typeface="+mn-ea"/>
                          <a:cs typeface="永中粗黑" panose="02010600030101010101" pitchFamily="2" charset="-122"/>
                        </a:rPr>
                        <a:t>客观性好</a:t>
                      </a:r>
                      <a:endParaRPr lang="zh-CN" altLang="en-US" dirty="0"/>
                    </a:p>
                  </a:txBody>
                  <a:tcPr anchor="ctr"/>
                </a:tc>
                <a:extLst>
                  <a:ext uri="{0D108BD9-81ED-4DB2-BD59-A6C34878D82A}">
                    <a16:rowId xmlns:a16="http://schemas.microsoft.com/office/drawing/2014/main" val="301555436"/>
                  </a:ext>
                </a:extLst>
              </a:tr>
              <a:tr h="7319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cs typeface="永中粗黑" panose="02010600030101010101" pitchFamily="2" charset="-122"/>
                        </a:rPr>
                        <a:t>不仅仅针对机构用户，将用户群扩展到家庭和个人等最终消费者，助力远程康复、术后康复</a:t>
                      </a:r>
                      <a:endParaRPr lang="zh-CN" altLang="en-US" sz="1400" i="0" u="none" strike="noStrike" baseline="0" dirty="0">
                        <a:latin typeface="+mn-ea"/>
                        <a:ea typeface="+mn-ea"/>
                      </a:endParaRPr>
                    </a:p>
                  </a:txBody>
                  <a:tcPr anchor="ctr"/>
                </a:tc>
                <a:extLst>
                  <a:ext uri="{0D108BD9-81ED-4DB2-BD59-A6C34878D82A}">
                    <a16:rowId xmlns:a16="http://schemas.microsoft.com/office/drawing/2014/main" val="2747493752"/>
                  </a:ext>
                </a:extLst>
              </a:tr>
            </a:tbl>
          </a:graphicData>
        </a:graphic>
      </p:graphicFrame>
      <p:sp>
        <p:nvSpPr>
          <p:cNvPr id="10" name="文本框 18">
            <a:extLst>
              <a:ext uri="{FF2B5EF4-FFF2-40B4-BE49-F238E27FC236}">
                <a16:creationId xmlns:a16="http://schemas.microsoft.com/office/drawing/2014/main" id="{BDD4BEB4-57B1-4338-84AF-AC1D8E91F349}"/>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03 </a:t>
            </a:r>
            <a:r>
              <a:rPr lang="zh-CN" altLang="en-US" sz="2400" b="1" dirty="0">
                <a:solidFill>
                  <a:srgbClr val="FFFFFF"/>
                </a:solidFill>
                <a:latin typeface="黑体" panose="02010609060101010101" charset="-122"/>
                <a:ea typeface="黑体" panose="02010609060101010101" charset="-122"/>
              </a:rPr>
              <a:t>功能模块                      创新应用性描述</a:t>
            </a:r>
            <a:endParaRPr lang="en-US" altLang="zh-CN" sz="2400" b="1" dirty="0">
              <a:solidFill>
                <a:srgbClr val="FFFFFF"/>
              </a:solidFill>
              <a:latin typeface="黑体" panose="02010609060101010101" charset="-122"/>
              <a:ea typeface="黑体" panose="02010609060101010101" charset="-122"/>
            </a:endParaRPr>
          </a:p>
        </p:txBody>
      </p:sp>
      <p:pic>
        <p:nvPicPr>
          <p:cNvPr id="9" name="图片 8">
            <a:extLst>
              <a:ext uri="{FF2B5EF4-FFF2-40B4-BE49-F238E27FC236}">
                <a16:creationId xmlns:a16="http://schemas.microsoft.com/office/drawing/2014/main" id="{5410138C-C92F-4FC3-9856-CC9701E7C4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7" name="图片 6">
            <a:extLst>
              <a:ext uri="{FF2B5EF4-FFF2-40B4-BE49-F238E27FC236}">
                <a16:creationId xmlns:a16="http://schemas.microsoft.com/office/drawing/2014/main" id="{9FB03944-43A2-4BF1-9DE9-5A6854BEE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67750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ACF746D-D0D2-432A-B889-31DB3C826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217" y="1120930"/>
            <a:ext cx="3535824" cy="2003632"/>
          </a:xfrm>
          <a:prstGeom prst="rect">
            <a:avLst/>
          </a:prstGeom>
        </p:spPr>
      </p:pic>
      <p:pic>
        <p:nvPicPr>
          <p:cNvPr id="6" name="图片 5">
            <a:extLst>
              <a:ext uri="{FF2B5EF4-FFF2-40B4-BE49-F238E27FC236}">
                <a16:creationId xmlns:a16="http://schemas.microsoft.com/office/drawing/2014/main" id="{FD5E1315-F614-46A2-90FF-1534FAE0A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354" y="664998"/>
            <a:ext cx="3600366" cy="2700274"/>
          </a:xfrm>
          <a:prstGeom prst="rect">
            <a:avLst/>
          </a:prstGeom>
        </p:spPr>
      </p:pic>
      <p:sp>
        <p:nvSpPr>
          <p:cNvPr id="7" name="标题 1">
            <a:extLst>
              <a:ext uri="{FF2B5EF4-FFF2-40B4-BE49-F238E27FC236}">
                <a16:creationId xmlns:a16="http://schemas.microsoft.com/office/drawing/2014/main" id="{32C3918A-CBE0-4637-8EFF-AC453B5E3A23}"/>
              </a:ext>
            </a:extLst>
          </p:cNvPr>
          <p:cNvSpPr txBox="1">
            <a:spLocks/>
          </p:cNvSpPr>
          <p:nvPr/>
        </p:nvSpPr>
        <p:spPr>
          <a:xfrm>
            <a:off x="1235696" y="433926"/>
            <a:ext cx="5188894" cy="687004"/>
          </a:xfrm>
          <a:prstGeom prst="rect">
            <a:avLst/>
          </a:prstGeom>
          <a:effectLst>
            <a:outerShdw blurRad="50800" dist="38100" dir="5400000" algn="t" rotWithShape="0">
              <a:prstClr val="black">
                <a:alpha val="23000"/>
              </a:prstClr>
            </a:outerShdw>
          </a:effectLst>
        </p:spPr>
        <p:txBody>
          <a:bodyPr lIns="0" tIns="0" rIns="0" bIns="0" anchor="ctr"/>
          <a:lstStyle/>
          <a:p>
            <a:pPr algn="ctr"/>
            <a:r>
              <a:rPr lang="zh-CN" altLang="en-US" sz="2000" kern="0" dirty="0">
                <a:latin typeface="黑体" panose="02010609060101010101" pitchFamily="49" charset="-122"/>
                <a:ea typeface="黑体" panose="02010609060101010101" pitchFamily="49" charset="-122"/>
                <a:cs typeface="永中粗黑" panose="02010600030101010101" pitchFamily="2" charset="-122"/>
              </a:rPr>
              <a:t>肩关节外展</a:t>
            </a:r>
            <a:r>
              <a:rPr lang="en-US" altLang="zh-CN" sz="2000" kern="0" dirty="0">
                <a:latin typeface="黑体" panose="02010609060101010101" pitchFamily="49" charset="-122"/>
                <a:ea typeface="黑体" panose="02010609060101010101" pitchFamily="49" charset="-122"/>
                <a:cs typeface="永中粗黑" panose="02010600030101010101" pitchFamily="2" charset="-122"/>
              </a:rPr>
              <a:t>ROM</a:t>
            </a:r>
            <a:r>
              <a:rPr lang="zh-CN" altLang="en-US" sz="2000" kern="0" dirty="0">
                <a:latin typeface="黑体" panose="02010609060101010101" pitchFamily="49" charset="-122"/>
                <a:ea typeface="黑体" panose="02010609060101010101" pitchFamily="49" charset="-122"/>
                <a:cs typeface="永中粗黑" panose="02010600030101010101" pitchFamily="2" charset="-122"/>
              </a:rPr>
              <a:t>测量</a:t>
            </a:r>
          </a:p>
        </p:txBody>
      </p:sp>
      <p:pic>
        <p:nvPicPr>
          <p:cNvPr id="9" name="图片 8">
            <a:extLst>
              <a:ext uri="{FF2B5EF4-FFF2-40B4-BE49-F238E27FC236}">
                <a16:creationId xmlns:a16="http://schemas.microsoft.com/office/drawing/2014/main" id="{D1BD15B3-9254-415C-AC1A-C8FAE4CE81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1028" y="3919582"/>
            <a:ext cx="3562013" cy="2003632"/>
          </a:xfrm>
          <a:prstGeom prst="rect">
            <a:avLst/>
          </a:prstGeom>
        </p:spPr>
      </p:pic>
      <p:pic>
        <p:nvPicPr>
          <p:cNvPr id="10" name="图片 9">
            <a:extLst>
              <a:ext uri="{FF2B5EF4-FFF2-40B4-BE49-F238E27FC236}">
                <a16:creationId xmlns:a16="http://schemas.microsoft.com/office/drawing/2014/main" id="{FADB5F7D-1B39-4FC9-88AE-57ED574A7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241" y="3571893"/>
            <a:ext cx="3690479" cy="2767859"/>
          </a:xfrm>
          <a:prstGeom prst="rect">
            <a:avLst/>
          </a:prstGeom>
        </p:spPr>
      </p:pic>
      <p:sp>
        <p:nvSpPr>
          <p:cNvPr id="11" name="标题 1">
            <a:extLst>
              <a:ext uri="{FF2B5EF4-FFF2-40B4-BE49-F238E27FC236}">
                <a16:creationId xmlns:a16="http://schemas.microsoft.com/office/drawing/2014/main" id="{257F929B-7803-4F11-81E9-B98CB0F27C03}"/>
              </a:ext>
            </a:extLst>
          </p:cNvPr>
          <p:cNvSpPr txBox="1">
            <a:spLocks/>
          </p:cNvSpPr>
          <p:nvPr/>
        </p:nvSpPr>
        <p:spPr>
          <a:xfrm>
            <a:off x="1810446" y="3221297"/>
            <a:ext cx="4029365" cy="707934"/>
          </a:xfrm>
          <a:prstGeom prst="rect">
            <a:avLst/>
          </a:prstGeom>
          <a:effectLst>
            <a:outerShdw blurRad="50800" dist="38100" dir="5400000" algn="t" rotWithShape="0">
              <a:prstClr val="black">
                <a:alpha val="23000"/>
              </a:prstClr>
            </a:outerShdw>
          </a:effectLst>
        </p:spPr>
        <p:txBody>
          <a:bodyPr lIns="0" tIns="0" rIns="0" bIns="0" anchor="ctr"/>
          <a:lstStyle/>
          <a:p>
            <a:pPr algn="ctr"/>
            <a:r>
              <a:rPr lang="zh-CN" altLang="en-US" sz="2000" kern="0" dirty="0">
                <a:latin typeface="黑体" panose="02010609060101010101" pitchFamily="49" charset="-122"/>
                <a:ea typeface="黑体" panose="02010609060101010101" pitchFamily="49" charset="-122"/>
                <a:cs typeface="永中粗黑" panose="02010600030101010101" pitchFamily="2" charset="-122"/>
              </a:rPr>
              <a:t>拇指桡侧外展与尺侧内收测量</a:t>
            </a:r>
          </a:p>
        </p:txBody>
      </p:sp>
      <p:sp>
        <p:nvSpPr>
          <p:cNvPr id="12" name="文本框 11">
            <a:extLst>
              <a:ext uri="{FF2B5EF4-FFF2-40B4-BE49-F238E27FC236}">
                <a16:creationId xmlns:a16="http://schemas.microsoft.com/office/drawing/2014/main" id="{1204C3A8-3B42-425E-9EB4-744DBD1D4053}"/>
              </a:ext>
            </a:extLst>
          </p:cNvPr>
          <p:cNvSpPr txBox="1"/>
          <p:nvPr/>
        </p:nvSpPr>
        <p:spPr>
          <a:xfrm>
            <a:off x="9476166" y="2592678"/>
            <a:ext cx="2374693" cy="1754326"/>
          </a:xfrm>
          <a:prstGeom prst="rect">
            <a:avLst/>
          </a:prstGeom>
          <a:noFill/>
        </p:spPr>
        <p:txBody>
          <a:bodyPr wrap="square">
            <a:spAutoFit/>
          </a:bodyPr>
          <a:lstStyle/>
          <a:p>
            <a:pPr algn="just"/>
            <a:r>
              <a:rPr lang="zh-CN" altLang="en-US" dirty="0">
                <a:latin typeface="+mn-ea"/>
                <a:cs typeface="永中粗黑" panose="02010600030101010101" pitchFamily="2" charset="-122"/>
              </a:rPr>
              <a:t>以肩关节外展和拇指桡侧外展与尺侧内收示例，其余关节活动度测量的初步实现正在进行中（见第</a:t>
            </a:r>
            <a:r>
              <a:rPr lang="en-US" altLang="zh-CN" dirty="0">
                <a:latin typeface="+mn-ea"/>
                <a:cs typeface="永中粗黑" panose="02010600030101010101" pitchFamily="2" charset="-122"/>
              </a:rPr>
              <a:t>9</a:t>
            </a:r>
            <a:r>
              <a:rPr lang="zh-CN" altLang="en-US" dirty="0">
                <a:latin typeface="+mn-ea"/>
                <a:cs typeface="永中粗黑" panose="02010600030101010101" pitchFamily="2" charset="-122"/>
              </a:rPr>
              <a:t>页列表）。</a:t>
            </a:r>
          </a:p>
        </p:txBody>
      </p:sp>
      <p:sp>
        <p:nvSpPr>
          <p:cNvPr id="2" name="文本框 18">
            <a:extLst>
              <a:ext uri="{FF2B5EF4-FFF2-40B4-BE49-F238E27FC236}">
                <a16:creationId xmlns:a16="http://schemas.microsoft.com/office/drawing/2014/main" id="{63CF616D-8CFF-4837-B0BE-1BD35E3D68D2}"/>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03 </a:t>
            </a:r>
            <a:r>
              <a:rPr lang="zh-CN" altLang="en-US" sz="2400" b="1" dirty="0">
                <a:solidFill>
                  <a:srgbClr val="FFFFFF"/>
                </a:solidFill>
                <a:latin typeface="黑体" panose="02010609060101010101" charset="-122"/>
                <a:ea typeface="黑体" panose="02010609060101010101" charset="-122"/>
              </a:rPr>
              <a:t>功能模块                    初步技术实现展示</a:t>
            </a:r>
            <a:endParaRPr lang="en-US" altLang="zh-CN" sz="2400" b="1" dirty="0">
              <a:solidFill>
                <a:srgbClr val="FFFFFF"/>
              </a:solidFill>
              <a:latin typeface="黑体" panose="02010609060101010101" charset="-122"/>
              <a:ea typeface="黑体" panose="02010609060101010101" charset="-122"/>
            </a:endParaRPr>
          </a:p>
        </p:txBody>
      </p:sp>
      <p:pic>
        <p:nvPicPr>
          <p:cNvPr id="14" name="图片 13">
            <a:extLst>
              <a:ext uri="{FF2B5EF4-FFF2-40B4-BE49-F238E27FC236}">
                <a16:creationId xmlns:a16="http://schemas.microsoft.com/office/drawing/2014/main" id="{5B182BE1-ACB0-4CE2-8A11-3D01DE8BC0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13" name="图片 12">
            <a:extLst>
              <a:ext uri="{FF2B5EF4-FFF2-40B4-BE49-F238E27FC236}">
                <a16:creationId xmlns:a16="http://schemas.microsoft.com/office/drawing/2014/main" id="{397129E9-813C-4D43-8AE6-245134332F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83960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BC9A7F-D8BB-48C5-8072-4292B6282635}"/>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04 </a:t>
            </a:r>
            <a:r>
              <a:rPr lang="zh-CN" altLang="en-US" sz="4000" dirty="0">
                <a:latin typeface="黑体" panose="02010609060101010101" pitchFamily="49" charset="-122"/>
                <a:ea typeface="黑体" panose="02010609060101010101" pitchFamily="49" charset="-122"/>
                <a:cs typeface="永中粗黑" panose="02010600030101010101" pitchFamily="2" charset="-122"/>
              </a:rPr>
              <a:t>技术架构</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417565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圓角 9">
            <a:extLst>
              <a:ext uri="{FF2B5EF4-FFF2-40B4-BE49-F238E27FC236}">
                <a16:creationId xmlns:a16="http://schemas.microsoft.com/office/drawing/2014/main" id="{0051E583-8DF2-4360-A0A0-95B510F1BE76}"/>
              </a:ext>
            </a:extLst>
          </p:cNvPr>
          <p:cNvSpPr/>
          <p:nvPr/>
        </p:nvSpPr>
        <p:spPr>
          <a:xfrm>
            <a:off x="286232" y="893529"/>
            <a:ext cx="8099391" cy="3901916"/>
          </a:xfrm>
          <a:prstGeom prst="roundRect">
            <a:avLst/>
          </a:prstGeom>
          <a:solidFill>
            <a:srgbClr val="D0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圖片 16">
            <a:extLst>
              <a:ext uri="{FF2B5EF4-FFF2-40B4-BE49-F238E27FC236}">
                <a16:creationId xmlns:a16="http://schemas.microsoft.com/office/drawing/2014/main" id="{1D994D43-572A-4504-9033-5F463DB95E2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779872" y="4385144"/>
            <a:ext cx="2744644" cy="1707543"/>
          </a:xfrm>
          <a:prstGeom prst="rect">
            <a:avLst/>
          </a:prstGeom>
        </p:spPr>
      </p:pic>
      <p:sp>
        <p:nvSpPr>
          <p:cNvPr id="19" name="矩形: 圓角 18">
            <a:extLst>
              <a:ext uri="{FF2B5EF4-FFF2-40B4-BE49-F238E27FC236}">
                <a16:creationId xmlns:a16="http://schemas.microsoft.com/office/drawing/2014/main" id="{11C28963-7535-47DC-9E74-AEBBA650D99D}"/>
              </a:ext>
            </a:extLst>
          </p:cNvPr>
          <p:cNvSpPr/>
          <p:nvPr/>
        </p:nvSpPr>
        <p:spPr>
          <a:xfrm>
            <a:off x="4581725" y="1149195"/>
            <a:ext cx="2402732" cy="2237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字方塊 19">
            <a:extLst>
              <a:ext uri="{FF2B5EF4-FFF2-40B4-BE49-F238E27FC236}">
                <a16:creationId xmlns:a16="http://schemas.microsoft.com/office/drawing/2014/main" id="{9B680F87-919F-45D5-91CE-AF80246CA59D}"/>
              </a:ext>
            </a:extLst>
          </p:cNvPr>
          <p:cNvSpPr txBox="1"/>
          <p:nvPr/>
        </p:nvSpPr>
        <p:spPr>
          <a:xfrm>
            <a:off x="5019469" y="1149195"/>
            <a:ext cx="1857984" cy="369332"/>
          </a:xfrm>
          <a:prstGeom prst="rect">
            <a:avLst/>
          </a:prstGeom>
          <a:noFill/>
        </p:spPr>
        <p:txBody>
          <a:bodyPr wrap="square" rtlCol="0">
            <a:spAutoFit/>
          </a:bodyPr>
          <a:lstStyle/>
          <a:p>
            <a:r>
              <a:rPr lang="en-US" altLang="zh-CN" b="1" dirty="0">
                <a:solidFill>
                  <a:schemeClr val="bg1"/>
                </a:solidFill>
              </a:rPr>
              <a:t>CONTAINER</a:t>
            </a:r>
            <a:endParaRPr lang="zh-CN" altLang="en-US" b="1" dirty="0">
              <a:solidFill>
                <a:schemeClr val="bg1"/>
              </a:solidFill>
            </a:endParaRPr>
          </a:p>
        </p:txBody>
      </p:sp>
      <p:sp>
        <p:nvSpPr>
          <p:cNvPr id="22" name="矩形: 圓角 21">
            <a:extLst>
              <a:ext uri="{FF2B5EF4-FFF2-40B4-BE49-F238E27FC236}">
                <a16:creationId xmlns:a16="http://schemas.microsoft.com/office/drawing/2014/main" id="{D5468471-4AA6-41C1-BC82-2F5137BB6BD9}"/>
              </a:ext>
            </a:extLst>
          </p:cNvPr>
          <p:cNvSpPr/>
          <p:nvPr/>
        </p:nvSpPr>
        <p:spPr>
          <a:xfrm>
            <a:off x="549870" y="1149195"/>
            <a:ext cx="2402732" cy="22373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zh-CN" altLang="en-US" dirty="0"/>
          </a:p>
        </p:txBody>
      </p:sp>
      <p:sp>
        <p:nvSpPr>
          <p:cNvPr id="24" name="文字方塊 23">
            <a:extLst>
              <a:ext uri="{FF2B5EF4-FFF2-40B4-BE49-F238E27FC236}">
                <a16:creationId xmlns:a16="http://schemas.microsoft.com/office/drawing/2014/main" id="{6E3B109E-B25C-41B8-AD5C-9130E39A8EA6}"/>
              </a:ext>
            </a:extLst>
          </p:cNvPr>
          <p:cNvSpPr txBox="1"/>
          <p:nvPr/>
        </p:nvSpPr>
        <p:spPr>
          <a:xfrm>
            <a:off x="987614" y="1149195"/>
            <a:ext cx="1857984" cy="369332"/>
          </a:xfrm>
          <a:prstGeom prst="rect">
            <a:avLst/>
          </a:prstGeom>
          <a:noFill/>
        </p:spPr>
        <p:txBody>
          <a:bodyPr wrap="square" rtlCol="0">
            <a:spAutoFit/>
          </a:bodyPr>
          <a:lstStyle/>
          <a:p>
            <a:r>
              <a:rPr lang="en-US" altLang="zh-CN" b="1" dirty="0">
                <a:solidFill>
                  <a:schemeClr val="bg1"/>
                </a:solidFill>
              </a:rPr>
              <a:t>CONTAINER</a:t>
            </a:r>
            <a:endParaRPr lang="zh-CN" altLang="en-US" b="1" dirty="0">
              <a:solidFill>
                <a:schemeClr val="bg1"/>
              </a:solidFill>
            </a:endParaRPr>
          </a:p>
        </p:txBody>
      </p:sp>
      <p:sp>
        <p:nvSpPr>
          <p:cNvPr id="31" name="矩形 30">
            <a:extLst>
              <a:ext uri="{FF2B5EF4-FFF2-40B4-BE49-F238E27FC236}">
                <a16:creationId xmlns:a16="http://schemas.microsoft.com/office/drawing/2014/main" id="{3105B75C-5E65-4079-B129-8DAC7AA42EAB}"/>
              </a:ext>
            </a:extLst>
          </p:cNvPr>
          <p:cNvSpPr/>
          <p:nvPr/>
        </p:nvSpPr>
        <p:spPr>
          <a:xfrm>
            <a:off x="793059" y="1810516"/>
            <a:ext cx="1916349"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Python</a:t>
            </a:r>
            <a:endParaRPr lang="zh-CN" altLang="en-US" b="1" dirty="0"/>
          </a:p>
        </p:txBody>
      </p:sp>
      <p:sp>
        <p:nvSpPr>
          <p:cNvPr id="33" name="矩形 32">
            <a:extLst>
              <a:ext uri="{FF2B5EF4-FFF2-40B4-BE49-F238E27FC236}">
                <a16:creationId xmlns:a16="http://schemas.microsoft.com/office/drawing/2014/main" id="{FE0365FA-13CB-4297-80BE-9AA53D0168AA}"/>
              </a:ext>
            </a:extLst>
          </p:cNvPr>
          <p:cNvSpPr/>
          <p:nvPr/>
        </p:nvSpPr>
        <p:spPr>
          <a:xfrm>
            <a:off x="793059" y="2251843"/>
            <a:ext cx="1916349" cy="54004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Deep learning platform</a:t>
            </a:r>
            <a:endParaRPr lang="zh-CN" altLang="en-US" b="1" dirty="0"/>
          </a:p>
        </p:txBody>
      </p:sp>
      <p:sp>
        <p:nvSpPr>
          <p:cNvPr id="34" name="箭號: 左-右雙向 33">
            <a:extLst>
              <a:ext uri="{FF2B5EF4-FFF2-40B4-BE49-F238E27FC236}">
                <a16:creationId xmlns:a16="http://schemas.microsoft.com/office/drawing/2014/main" id="{0CF927E1-8777-4915-873B-CA68568962A5}"/>
              </a:ext>
            </a:extLst>
          </p:cNvPr>
          <p:cNvSpPr/>
          <p:nvPr/>
        </p:nvSpPr>
        <p:spPr>
          <a:xfrm>
            <a:off x="3089196" y="4126664"/>
            <a:ext cx="1461455" cy="1850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圓角 34">
            <a:extLst>
              <a:ext uri="{FF2B5EF4-FFF2-40B4-BE49-F238E27FC236}">
                <a16:creationId xmlns:a16="http://schemas.microsoft.com/office/drawing/2014/main" id="{7FBEE453-1520-4721-82D7-DFEBAD2D7CAE}"/>
              </a:ext>
            </a:extLst>
          </p:cNvPr>
          <p:cNvSpPr/>
          <p:nvPr/>
        </p:nvSpPr>
        <p:spPr>
          <a:xfrm>
            <a:off x="549870" y="4046483"/>
            <a:ext cx="2504615" cy="34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Kernel</a:t>
            </a:r>
            <a:endParaRPr lang="zh-CN" altLang="en-US" b="1" dirty="0"/>
          </a:p>
        </p:txBody>
      </p:sp>
      <p:sp>
        <p:nvSpPr>
          <p:cNvPr id="37" name="矩形 36">
            <a:extLst>
              <a:ext uri="{FF2B5EF4-FFF2-40B4-BE49-F238E27FC236}">
                <a16:creationId xmlns:a16="http://schemas.microsoft.com/office/drawing/2014/main" id="{3AFF36E5-38E5-45DD-BBAC-45FA564C7769}"/>
              </a:ext>
            </a:extLst>
          </p:cNvPr>
          <p:cNvSpPr/>
          <p:nvPr/>
        </p:nvSpPr>
        <p:spPr>
          <a:xfrm>
            <a:off x="4824916" y="1554656"/>
            <a:ext cx="1916349"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Ubuntu</a:t>
            </a:r>
            <a:endParaRPr lang="zh-CN" altLang="en-US" b="1" dirty="0"/>
          </a:p>
        </p:txBody>
      </p:sp>
      <p:sp>
        <p:nvSpPr>
          <p:cNvPr id="39" name="矩形 38">
            <a:extLst>
              <a:ext uri="{FF2B5EF4-FFF2-40B4-BE49-F238E27FC236}">
                <a16:creationId xmlns:a16="http://schemas.microsoft.com/office/drawing/2014/main" id="{4D2C2CF0-438B-4C6F-AFB4-9C6A11BAC385}"/>
              </a:ext>
            </a:extLst>
          </p:cNvPr>
          <p:cNvSpPr/>
          <p:nvPr/>
        </p:nvSpPr>
        <p:spPr>
          <a:xfrm>
            <a:off x="4824916" y="2154926"/>
            <a:ext cx="1916349"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Node.js</a:t>
            </a:r>
            <a:endParaRPr lang="zh-CN" altLang="en-US" b="1" dirty="0"/>
          </a:p>
        </p:txBody>
      </p:sp>
      <p:sp>
        <p:nvSpPr>
          <p:cNvPr id="41" name="矩形 40">
            <a:extLst>
              <a:ext uri="{FF2B5EF4-FFF2-40B4-BE49-F238E27FC236}">
                <a16:creationId xmlns:a16="http://schemas.microsoft.com/office/drawing/2014/main" id="{3A43DA63-39BE-4568-A5D8-073EB60584A1}"/>
              </a:ext>
            </a:extLst>
          </p:cNvPr>
          <p:cNvSpPr/>
          <p:nvPr/>
        </p:nvSpPr>
        <p:spPr>
          <a:xfrm>
            <a:off x="4824916" y="2744531"/>
            <a:ext cx="1916349"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MySQL</a:t>
            </a:r>
            <a:endParaRPr lang="zh-CN" altLang="en-US" b="1" dirty="0"/>
          </a:p>
        </p:txBody>
      </p:sp>
      <p:cxnSp>
        <p:nvCxnSpPr>
          <p:cNvPr id="43" name="直線接點 42">
            <a:extLst>
              <a:ext uri="{FF2B5EF4-FFF2-40B4-BE49-F238E27FC236}">
                <a16:creationId xmlns:a16="http://schemas.microsoft.com/office/drawing/2014/main" id="{340FC30C-FF71-40E7-9646-143F94FD1787}"/>
              </a:ext>
            </a:extLst>
          </p:cNvPr>
          <p:cNvCxnSpPr>
            <a:cxnSpLocks/>
          </p:cNvCxnSpPr>
          <p:nvPr/>
        </p:nvCxnSpPr>
        <p:spPr>
          <a:xfrm>
            <a:off x="6984457" y="2370265"/>
            <a:ext cx="795415" cy="0"/>
          </a:xfrm>
          <a:prstGeom prst="line">
            <a:avLst/>
          </a:prstGeom>
          <a:ln w="47625">
            <a:prstDash val="dash"/>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85202C50-E894-4B3A-8EAA-D94E53F5B771}"/>
              </a:ext>
            </a:extLst>
          </p:cNvPr>
          <p:cNvSpPr/>
          <p:nvPr/>
        </p:nvSpPr>
        <p:spPr>
          <a:xfrm>
            <a:off x="7821710" y="2173961"/>
            <a:ext cx="1273652"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Web page</a:t>
            </a:r>
            <a:endParaRPr lang="zh-CN" altLang="en-US" b="1" dirty="0"/>
          </a:p>
        </p:txBody>
      </p:sp>
      <p:pic>
        <p:nvPicPr>
          <p:cNvPr id="49" name="圖片 48">
            <a:extLst>
              <a:ext uri="{FF2B5EF4-FFF2-40B4-BE49-F238E27FC236}">
                <a16:creationId xmlns:a16="http://schemas.microsoft.com/office/drawing/2014/main" id="{6C7F6808-EB90-4897-83FC-804E7DD489E0}"/>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85" b="90630" l="0" r="92769"/>
                    </a14:imgEffect>
                  </a14:imgLayer>
                </a14:imgProps>
              </a:ext>
              <a:ext uri="{28A0092B-C50C-407E-A947-70E740481C1C}">
                <a14:useLocalDpi xmlns:a14="http://schemas.microsoft.com/office/drawing/2010/main" val="0"/>
              </a:ext>
            </a:extLst>
          </a:blip>
          <a:stretch>
            <a:fillRect/>
          </a:stretch>
        </p:blipFill>
        <p:spPr>
          <a:xfrm>
            <a:off x="9208278" y="3119046"/>
            <a:ext cx="1482517" cy="1484798"/>
          </a:xfrm>
          <a:prstGeom prst="rect">
            <a:avLst/>
          </a:prstGeom>
        </p:spPr>
      </p:pic>
      <p:cxnSp>
        <p:nvCxnSpPr>
          <p:cNvPr id="50" name="直線接點 49">
            <a:extLst>
              <a:ext uri="{FF2B5EF4-FFF2-40B4-BE49-F238E27FC236}">
                <a16:creationId xmlns:a16="http://schemas.microsoft.com/office/drawing/2014/main" id="{79A01D08-E6BA-4CA5-B35C-92E49EF5550B}"/>
              </a:ext>
            </a:extLst>
          </p:cNvPr>
          <p:cNvCxnSpPr>
            <a:cxnSpLocks/>
          </p:cNvCxnSpPr>
          <p:nvPr/>
        </p:nvCxnSpPr>
        <p:spPr>
          <a:xfrm>
            <a:off x="8733905" y="2782113"/>
            <a:ext cx="418289" cy="749027"/>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1AB60DD7-74F6-4AF3-9770-B4D223519F7A}"/>
              </a:ext>
            </a:extLst>
          </p:cNvPr>
          <p:cNvCxnSpPr>
            <a:cxnSpLocks/>
          </p:cNvCxnSpPr>
          <p:nvPr/>
        </p:nvCxnSpPr>
        <p:spPr>
          <a:xfrm flipH="1" flipV="1">
            <a:off x="8943051" y="2695306"/>
            <a:ext cx="343223" cy="679753"/>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pic>
        <p:nvPicPr>
          <p:cNvPr id="61" name="圖片 60">
            <a:extLst>
              <a:ext uri="{FF2B5EF4-FFF2-40B4-BE49-F238E27FC236}">
                <a16:creationId xmlns:a16="http://schemas.microsoft.com/office/drawing/2014/main" id="{605A3ADB-95FB-49BA-BF39-0BB2C8F8A5C8}"/>
              </a:ext>
            </a:extLst>
          </p:cNvPr>
          <p:cNvPicPr>
            <a:picLocks noChangeAspect="1"/>
          </p:cNvPicPr>
          <p:nvPr/>
        </p:nvPicPr>
        <p:blipFill>
          <a:blip r:embed="rId5" cstate="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rot="17669009">
            <a:off x="11109324" y="2208819"/>
            <a:ext cx="546414" cy="547255"/>
          </a:xfrm>
          <a:prstGeom prst="rect">
            <a:avLst/>
          </a:prstGeom>
        </p:spPr>
      </p:pic>
      <p:sp>
        <p:nvSpPr>
          <p:cNvPr id="63" name="矩形: 圓角 62">
            <a:extLst>
              <a:ext uri="{FF2B5EF4-FFF2-40B4-BE49-F238E27FC236}">
                <a16:creationId xmlns:a16="http://schemas.microsoft.com/office/drawing/2014/main" id="{333281C8-1005-4E60-AC97-5C5FA5173D1A}"/>
              </a:ext>
            </a:extLst>
          </p:cNvPr>
          <p:cNvSpPr/>
          <p:nvPr/>
        </p:nvSpPr>
        <p:spPr>
          <a:xfrm>
            <a:off x="4578693" y="4039744"/>
            <a:ext cx="2504615" cy="34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Kernel</a:t>
            </a:r>
            <a:endParaRPr lang="zh-CN" altLang="en-US" b="1" dirty="0"/>
          </a:p>
        </p:txBody>
      </p:sp>
      <p:cxnSp>
        <p:nvCxnSpPr>
          <p:cNvPr id="64" name="直線接點 63">
            <a:extLst>
              <a:ext uri="{FF2B5EF4-FFF2-40B4-BE49-F238E27FC236}">
                <a16:creationId xmlns:a16="http://schemas.microsoft.com/office/drawing/2014/main" id="{18AC2BD1-4424-40CC-A385-F0A367425082}"/>
              </a:ext>
            </a:extLst>
          </p:cNvPr>
          <p:cNvCxnSpPr>
            <a:cxnSpLocks/>
          </p:cNvCxnSpPr>
          <p:nvPr/>
        </p:nvCxnSpPr>
        <p:spPr>
          <a:xfrm>
            <a:off x="3020898" y="2368934"/>
            <a:ext cx="1598049" cy="0"/>
          </a:xfrm>
          <a:prstGeom prst="line">
            <a:avLst/>
          </a:prstGeom>
          <a:ln w="47625">
            <a:prstDash val="dash"/>
          </a:ln>
        </p:spPr>
        <p:style>
          <a:lnRef idx="1">
            <a:schemeClr val="accent1"/>
          </a:lnRef>
          <a:fillRef idx="0">
            <a:schemeClr val="accent1"/>
          </a:fillRef>
          <a:effectRef idx="0">
            <a:schemeClr val="accent1"/>
          </a:effectRef>
          <a:fontRef idx="minor">
            <a:schemeClr val="tx1"/>
          </a:fontRef>
        </p:style>
      </p:cxnSp>
      <p:sp>
        <p:nvSpPr>
          <p:cNvPr id="68" name="箭號: 左-右雙向 67">
            <a:extLst>
              <a:ext uri="{FF2B5EF4-FFF2-40B4-BE49-F238E27FC236}">
                <a16:creationId xmlns:a16="http://schemas.microsoft.com/office/drawing/2014/main" id="{FD81BA45-3B1E-47E7-A74B-3CD176A0BF4D}"/>
              </a:ext>
            </a:extLst>
          </p:cNvPr>
          <p:cNvSpPr/>
          <p:nvPr/>
        </p:nvSpPr>
        <p:spPr>
          <a:xfrm rot="5400000">
            <a:off x="1442169" y="3638365"/>
            <a:ext cx="618126" cy="141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箭號: 左-右雙向 69">
            <a:extLst>
              <a:ext uri="{FF2B5EF4-FFF2-40B4-BE49-F238E27FC236}">
                <a16:creationId xmlns:a16="http://schemas.microsoft.com/office/drawing/2014/main" id="{436A8553-FF7E-4ADA-9F40-54BD8C5AA413}"/>
              </a:ext>
            </a:extLst>
          </p:cNvPr>
          <p:cNvSpPr/>
          <p:nvPr/>
        </p:nvSpPr>
        <p:spPr>
          <a:xfrm rot="5400000">
            <a:off x="5521937" y="3634191"/>
            <a:ext cx="618126" cy="1411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4778DA66-29FF-48CD-A45F-DAEF20B87BB4}"/>
              </a:ext>
            </a:extLst>
          </p:cNvPr>
          <p:cNvSpPr/>
          <p:nvPr/>
        </p:nvSpPr>
        <p:spPr>
          <a:xfrm>
            <a:off x="6940848" y="5293306"/>
            <a:ext cx="1553630" cy="830997"/>
          </a:xfrm>
          <a:prstGeom prst="rect">
            <a:avLst/>
          </a:prstGeom>
          <a:noFill/>
        </p:spPr>
        <p:txBody>
          <a:bodyPr wrap="none" lIns="91440" tIns="45720" rIns="91440" bIns="45720">
            <a:spAutoFit/>
          </a:bodyPr>
          <a:lstStyle/>
          <a:p>
            <a:pPr algn="ctr"/>
            <a:r>
              <a:rPr lang="en-US" altLang="zh-TW" sz="4800" dirty="0">
                <a:ln w="0"/>
                <a:solidFill>
                  <a:schemeClr val="accent1"/>
                </a:solidFill>
                <a:effectLst>
                  <a:outerShdw blurRad="38100" dist="25400" dir="5400000" algn="ctr" rotWithShape="0">
                    <a:srgbClr val="6E747A">
                      <a:alpha val="43000"/>
                    </a:srgbClr>
                  </a:outerShdw>
                </a:effectLst>
                <a:latin typeface="Agency FB" panose="020B0503020202020204" pitchFamily="34" charset="0"/>
              </a:rPr>
              <a:t>D</a:t>
            </a:r>
            <a:r>
              <a:rPr lang="en-US" altLang="zh-CN" sz="4800" dirty="0">
                <a:ln w="0"/>
                <a:solidFill>
                  <a:schemeClr val="accent1"/>
                </a:solidFill>
                <a:effectLst>
                  <a:outerShdw blurRad="38100" dist="25400" dir="5400000" algn="ctr" rotWithShape="0">
                    <a:srgbClr val="6E747A">
                      <a:alpha val="43000"/>
                    </a:srgbClr>
                  </a:outerShdw>
                </a:effectLst>
                <a:latin typeface="Agency FB" panose="020B0503020202020204" pitchFamily="34" charset="0"/>
              </a:rPr>
              <a:t>ocker</a:t>
            </a:r>
            <a:endParaRPr lang="zh-TW" altLang="en-US" sz="4800" dirty="0">
              <a:ln w="0"/>
              <a:solidFill>
                <a:schemeClr val="accent1"/>
              </a:solidFill>
              <a:effectLst>
                <a:outerShdw blurRad="38100" dist="25400" dir="5400000" algn="ctr" rotWithShape="0">
                  <a:srgbClr val="6E747A">
                    <a:alpha val="43000"/>
                  </a:srgbClr>
                </a:outerShdw>
              </a:effectLst>
              <a:latin typeface="Agency FB" panose="020B0503020202020204" pitchFamily="34" charset="0"/>
            </a:endParaRPr>
          </a:p>
        </p:txBody>
      </p:sp>
      <p:sp>
        <p:nvSpPr>
          <p:cNvPr id="4" name="矩形 3">
            <a:extLst>
              <a:ext uri="{FF2B5EF4-FFF2-40B4-BE49-F238E27FC236}">
                <a16:creationId xmlns:a16="http://schemas.microsoft.com/office/drawing/2014/main" id="{68E63CE0-1EFB-49A7-8FAE-899C7111365F}"/>
              </a:ext>
            </a:extLst>
          </p:cNvPr>
          <p:cNvSpPr/>
          <p:nvPr/>
        </p:nvSpPr>
        <p:spPr>
          <a:xfrm>
            <a:off x="9417142" y="1341034"/>
            <a:ext cx="1787244" cy="42801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Mini Programs</a:t>
            </a:r>
            <a:endParaRPr lang="zh-CN" altLang="en-US" b="1" dirty="0"/>
          </a:p>
        </p:txBody>
      </p:sp>
      <p:cxnSp>
        <p:nvCxnSpPr>
          <p:cNvPr id="30" name="直線接點 29">
            <a:extLst>
              <a:ext uri="{FF2B5EF4-FFF2-40B4-BE49-F238E27FC236}">
                <a16:creationId xmlns:a16="http://schemas.microsoft.com/office/drawing/2014/main" id="{707A867F-E1A9-46F8-85FE-5A32464030D0}"/>
              </a:ext>
            </a:extLst>
          </p:cNvPr>
          <p:cNvCxnSpPr>
            <a:cxnSpLocks/>
          </p:cNvCxnSpPr>
          <p:nvPr/>
        </p:nvCxnSpPr>
        <p:spPr>
          <a:xfrm>
            <a:off x="10690795" y="1794756"/>
            <a:ext cx="295962" cy="383924"/>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BD777A02-E793-4A00-9D2D-012824193607}"/>
              </a:ext>
            </a:extLst>
          </p:cNvPr>
          <p:cNvCxnSpPr>
            <a:cxnSpLocks/>
          </p:cNvCxnSpPr>
          <p:nvPr/>
        </p:nvCxnSpPr>
        <p:spPr>
          <a:xfrm flipV="1">
            <a:off x="8884823" y="1504157"/>
            <a:ext cx="493896" cy="674290"/>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89615C20-1A99-46F9-AD44-FDA2D3CAA928}"/>
              </a:ext>
            </a:extLst>
          </p:cNvPr>
          <p:cNvCxnSpPr>
            <a:cxnSpLocks/>
          </p:cNvCxnSpPr>
          <p:nvPr/>
        </p:nvCxnSpPr>
        <p:spPr>
          <a:xfrm flipH="1">
            <a:off x="9179560" y="2368934"/>
            <a:ext cx="1438516" cy="0"/>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cxnSp>
        <p:nvCxnSpPr>
          <p:cNvPr id="40" name="直線接點 39">
            <a:extLst>
              <a:ext uri="{FF2B5EF4-FFF2-40B4-BE49-F238E27FC236}">
                <a16:creationId xmlns:a16="http://schemas.microsoft.com/office/drawing/2014/main" id="{F0F1DD57-B614-47B5-8493-2956AD286B39}"/>
              </a:ext>
            </a:extLst>
          </p:cNvPr>
          <p:cNvCxnSpPr>
            <a:cxnSpLocks/>
          </p:cNvCxnSpPr>
          <p:nvPr/>
        </p:nvCxnSpPr>
        <p:spPr>
          <a:xfrm>
            <a:off x="9208278" y="2484798"/>
            <a:ext cx="1316238" cy="0"/>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380F7FD1-3FD0-427B-9E93-2704A73860D7}"/>
              </a:ext>
            </a:extLst>
          </p:cNvPr>
          <p:cNvSpPr txBox="1"/>
          <p:nvPr/>
        </p:nvSpPr>
        <p:spPr>
          <a:xfrm>
            <a:off x="10690795" y="2213611"/>
            <a:ext cx="447543" cy="369332"/>
          </a:xfrm>
          <a:prstGeom prst="rect">
            <a:avLst/>
          </a:prstGeom>
          <a:noFill/>
        </p:spPr>
        <p:txBody>
          <a:bodyPr wrap="square" rtlCol="0">
            <a:spAutoFit/>
          </a:bodyPr>
          <a:lstStyle/>
          <a:p>
            <a:r>
              <a:rPr lang="en-US" altLang="zh-CN" dirty="0"/>
              <a:t>or</a:t>
            </a:r>
            <a:endParaRPr lang="zh-CN" altLang="en-US" dirty="0"/>
          </a:p>
        </p:txBody>
      </p:sp>
      <p:cxnSp>
        <p:nvCxnSpPr>
          <p:cNvPr id="51" name="直線接點 50">
            <a:extLst>
              <a:ext uri="{FF2B5EF4-FFF2-40B4-BE49-F238E27FC236}">
                <a16:creationId xmlns:a16="http://schemas.microsoft.com/office/drawing/2014/main" id="{A47601AD-7A80-49FC-A0DE-2BB77AF2AF42}"/>
              </a:ext>
            </a:extLst>
          </p:cNvPr>
          <p:cNvCxnSpPr>
            <a:cxnSpLocks/>
          </p:cNvCxnSpPr>
          <p:nvPr/>
        </p:nvCxnSpPr>
        <p:spPr>
          <a:xfrm flipH="1" flipV="1">
            <a:off x="10875372" y="1794756"/>
            <a:ext cx="289819" cy="388265"/>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483AF1BD-6110-40D0-895F-7CD93DB903BB}"/>
              </a:ext>
            </a:extLst>
          </p:cNvPr>
          <p:cNvCxnSpPr>
            <a:cxnSpLocks/>
          </p:cNvCxnSpPr>
          <p:nvPr/>
        </p:nvCxnSpPr>
        <p:spPr>
          <a:xfrm flipH="1">
            <a:off x="8779512" y="1417776"/>
            <a:ext cx="484331" cy="660891"/>
          </a:xfrm>
          <a:prstGeom prst="line">
            <a:avLst/>
          </a:prstGeom>
          <a:ln w="47625">
            <a:prstDash val="dash"/>
            <a:headEnd type="triangle"/>
            <a:tailEnd w="lg" len="med"/>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F32CED64-3708-40D0-A05C-C007A1E8F4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45" name="文本框 18">
            <a:extLst>
              <a:ext uri="{FF2B5EF4-FFF2-40B4-BE49-F238E27FC236}">
                <a16:creationId xmlns:a16="http://schemas.microsoft.com/office/drawing/2014/main" id="{1AAD78C5-628D-4197-A13A-CDE27C9858B5}"/>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部署方式</a:t>
            </a:r>
            <a:endParaRPr lang="en-US" altLang="zh-CN" sz="2400" b="1" dirty="0">
              <a:solidFill>
                <a:srgbClr val="FFFFFF"/>
              </a:solidFill>
              <a:latin typeface="黑体" panose="02010609060101010101" charset="-122"/>
              <a:ea typeface="黑体" panose="02010609060101010101" charset="-122"/>
            </a:endParaRPr>
          </a:p>
        </p:txBody>
      </p:sp>
      <p:pic>
        <p:nvPicPr>
          <p:cNvPr id="38" name="图片 37">
            <a:extLst>
              <a:ext uri="{FF2B5EF4-FFF2-40B4-BE49-F238E27FC236}">
                <a16:creationId xmlns:a16="http://schemas.microsoft.com/office/drawing/2014/main" id="{CE623814-73D5-40C4-A834-058146E8C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21934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8">
            <a:extLst>
              <a:ext uri="{FF2B5EF4-FFF2-40B4-BE49-F238E27FC236}">
                <a16:creationId xmlns:a16="http://schemas.microsoft.com/office/drawing/2014/main" id="{A6802EF4-BECF-4291-A004-A67AB839B40A}"/>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部署方式</a:t>
            </a:r>
            <a:endParaRPr lang="en-US" altLang="zh-CN" sz="2400" b="1" dirty="0">
              <a:solidFill>
                <a:srgbClr val="FFFFFF"/>
              </a:solidFill>
              <a:latin typeface="黑体" panose="02010609060101010101" charset="-122"/>
              <a:ea typeface="黑体" panose="02010609060101010101" charset="-122"/>
            </a:endParaRPr>
          </a:p>
        </p:txBody>
      </p:sp>
      <p:sp>
        <p:nvSpPr>
          <p:cNvPr id="4" name="文字方塊 3">
            <a:extLst>
              <a:ext uri="{FF2B5EF4-FFF2-40B4-BE49-F238E27FC236}">
                <a16:creationId xmlns:a16="http://schemas.microsoft.com/office/drawing/2014/main" id="{BFEBE01F-7B0C-4E5D-97C3-F8675E7EB684}"/>
              </a:ext>
            </a:extLst>
          </p:cNvPr>
          <p:cNvSpPr txBox="1"/>
          <p:nvPr/>
        </p:nvSpPr>
        <p:spPr>
          <a:xfrm>
            <a:off x="713232" y="1097280"/>
            <a:ext cx="10744200" cy="5123775"/>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mn-ea"/>
              </a:rPr>
              <a:t>整个系统服务将基于</a:t>
            </a:r>
            <a:r>
              <a:rPr lang="en-US" altLang="zh-CN" sz="2000" dirty="0">
                <a:latin typeface="+mn-ea"/>
              </a:rPr>
              <a:t>docker</a:t>
            </a:r>
            <a:r>
              <a:rPr lang="zh-CN" altLang="en-US" sz="2000" dirty="0">
                <a:latin typeface="+mn-ea"/>
              </a:rPr>
              <a:t>进行环境打包，以容器化的方式进行部署。</a:t>
            </a:r>
            <a:endParaRPr lang="en-US" altLang="zh-CN" sz="2000" dirty="0">
              <a:latin typeface="+mn-ea"/>
            </a:endParaRPr>
          </a:p>
          <a:p>
            <a:pPr marL="285750" indent="-285750">
              <a:lnSpc>
                <a:spcPct val="150000"/>
              </a:lnSpc>
              <a:buFont typeface="Wingdings" panose="05000000000000000000" pitchFamily="2" charset="2"/>
              <a:buChar char="u"/>
            </a:pPr>
            <a:r>
              <a:rPr lang="zh-CN" altLang="en-US" sz="2000" dirty="0">
                <a:latin typeface="+mn-ea"/>
              </a:rPr>
              <a:t>其中应用端即网页服务部分</a:t>
            </a:r>
            <a:r>
              <a:rPr lang="en-US" altLang="zh-CN" sz="2000" dirty="0">
                <a:latin typeface="+mn-ea"/>
              </a:rPr>
              <a:t>(Node.js +</a:t>
            </a:r>
            <a:r>
              <a:rPr lang="en-US" altLang="zh-CN" sz="2000" dirty="0" err="1">
                <a:latin typeface="+mn-ea"/>
              </a:rPr>
              <a:t>MySQL+Ubuntu</a:t>
            </a:r>
            <a:r>
              <a:rPr lang="en-US" altLang="zh-CN" sz="2000" dirty="0">
                <a:latin typeface="+mn-ea"/>
              </a:rPr>
              <a:t>)</a:t>
            </a:r>
            <a:r>
              <a:rPr lang="zh-CN" altLang="en-US" sz="2000" dirty="0">
                <a:latin typeface="+mn-ea"/>
              </a:rPr>
              <a:t>打包成一个容器，算法端即算法处理部分</a:t>
            </a:r>
            <a:r>
              <a:rPr lang="en-US" altLang="zh-CN" sz="2000" dirty="0">
                <a:latin typeface="+mn-ea"/>
              </a:rPr>
              <a:t>(python + </a:t>
            </a:r>
            <a:r>
              <a:rPr lang="en-US" altLang="zh-CN" sz="2000" dirty="0" err="1">
                <a:latin typeface="+mn-ea"/>
              </a:rPr>
              <a:t>DeepLearning</a:t>
            </a:r>
            <a:r>
              <a:rPr lang="en-US" altLang="zh-CN" sz="2000" dirty="0">
                <a:latin typeface="+mn-ea"/>
              </a:rPr>
              <a:t> platform)</a:t>
            </a:r>
            <a:r>
              <a:rPr lang="zh-CN" altLang="en-US" sz="2000" dirty="0">
                <a:latin typeface="+mn-ea"/>
              </a:rPr>
              <a:t>的环境单独打包成另一个容器，确保容器间彼此独立。</a:t>
            </a:r>
            <a:endParaRPr lang="en-US" altLang="zh-CN" sz="2000" dirty="0">
              <a:latin typeface="+mn-ea"/>
            </a:endParaRPr>
          </a:p>
          <a:p>
            <a:pPr marL="285750" indent="-285750">
              <a:lnSpc>
                <a:spcPct val="150000"/>
              </a:lnSpc>
              <a:buFont typeface="Wingdings" panose="05000000000000000000" pitchFamily="2" charset="2"/>
              <a:buChar char="u"/>
            </a:pPr>
            <a:r>
              <a:rPr lang="zh-CN" altLang="en-US" sz="2000" dirty="0">
                <a:latin typeface="+mn-ea"/>
              </a:rPr>
              <a:t>由于应用端和算法端的环境已经使用容器进行区分，所以在服务器的使用上能较为灵活。可以将二者的容器放在同一台服务器上运行也可以放在不同的服务器上运行，其中运行算法端环境的容器所在的服务器须满足以下几个要求：</a:t>
            </a:r>
            <a:endParaRPr lang="en-US" altLang="zh-CN" sz="2000" dirty="0">
              <a:latin typeface="+mn-ea"/>
            </a:endParaRPr>
          </a:p>
          <a:p>
            <a:pPr>
              <a:lnSpc>
                <a:spcPct val="150000"/>
              </a:lnSpc>
            </a:pPr>
            <a:r>
              <a:rPr lang="en-US" altLang="zh-CN" sz="2000" dirty="0">
                <a:latin typeface="+mn-ea"/>
              </a:rPr>
              <a:t>	I </a:t>
            </a:r>
            <a:r>
              <a:rPr lang="zh-CN" altLang="en-US" sz="2000" dirty="0">
                <a:latin typeface="+mn-ea"/>
              </a:rPr>
              <a:t>系统为</a:t>
            </a:r>
            <a:r>
              <a:rPr lang="en-US" altLang="zh-CN" sz="2000" dirty="0">
                <a:latin typeface="+mn-ea"/>
              </a:rPr>
              <a:t>ubuntu18.04</a:t>
            </a:r>
            <a:r>
              <a:rPr lang="zh-CN" altLang="en-US" sz="2000" dirty="0">
                <a:latin typeface="+mn-ea"/>
              </a:rPr>
              <a:t>或以上的</a:t>
            </a:r>
            <a:r>
              <a:rPr lang="en-US" altLang="zh-CN" sz="2000" dirty="0">
                <a:latin typeface="+mn-ea"/>
              </a:rPr>
              <a:t>LTS</a:t>
            </a:r>
            <a:r>
              <a:rPr lang="zh-CN" altLang="en-US" sz="2000" dirty="0">
                <a:latin typeface="+mn-ea"/>
              </a:rPr>
              <a:t>版本</a:t>
            </a:r>
            <a:endParaRPr lang="en-US" altLang="zh-CN" sz="2000" dirty="0">
              <a:latin typeface="+mn-ea"/>
            </a:endParaRPr>
          </a:p>
          <a:p>
            <a:pPr>
              <a:lnSpc>
                <a:spcPct val="150000"/>
              </a:lnSpc>
            </a:pPr>
            <a:r>
              <a:rPr lang="en-US" altLang="zh-CN" sz="2000" dirty="0">
                <a:latin typeface="+mn-ea"/>
              </a:rPr>
              <a:t>	II </a:t>
            </a:r>
            <a:r>
              <a:rPr lang="zh-CN" altLang="en-US" sz="2000" dirty="0">
                <a:latin typeface="+mn-ea"/>
              </a:rPr>
              <a:t>最好是带独立的</a:t>
            </a:r>
            <a:r>
              <a:rPr lang="en-US" altLang="zh-CN" sz="2000" b="1" dirty="0">
                <a:latin typeface="+mn-ea"/>
              </a:rPr>
              <a:t>Nvidia</a:t>
            </a:r>
            <a:r>
              <a:rPr lang="zh-CN" altLang="en-US" sz="2000" dirty="0">
                <a:latin typeface="+mn-ea"/>
              </a:rPr>
              <a:t>显卡，且安装好显卡驱动和</a:t>
            </a:r>
            <a:r>
              <a:rPr lang="en-US" altLang="zh-CN" sz="2000" b="1" dirty="0">
                <a:latin typeface="+mn-ea"/>
              </a:rPr>
              <a:t>CUDA</a:t>
            </a:r>
            <a:r>
              <a:rPr lang="zh-CN" altLang="en-US" sz="2000" dirty="0">
                <a:latin typeface="+mn-ea"/>
              </a:rPr>
              <a:t>及相关软件库</a:t>
            </a:r>
            <a:endParaRPr lang="en-US" altLang="zh-CN" sz="2000" dirty="0">
              <a:latin typeface="+mn-ea"/>
            </a:endParaRPr>
          </a:p>
          <a:p>
            <a:pPr>
              <a:lnSpc>
                <a:spcPct val="150000"/>
              </a:lnSpc>
            </a:pPr>
            <a:r>
              <a:rPr lang="en-US" altLang="zh-CN" sz="2000" dirty="0">
                <a:latin typeface="+mn-ea"/>
              </a:rPr>
              <a:t>	III </a:t>
            </a:r>
            <a:r>
              <a:rPr lang="zh-CN" altLang="en-US" sz="2000" dirty="0">
                <a:latin typeface="+mn-ea"/>
              </a:rPr>
              <a:t>安装</a:t>
            </a:r>
            <a:r>
              <a:rPr lang="en-US" altLang="zh-CN" sz="2000" dirty="0">
                <a:latin typeface="+mn-ea"/>
              </a:rPr>
              <a:t>docker</a:t>
            </a:r>
            <a:r>
              <a:rPr lang="zh-CN" altLang="en-US" sz="2000" dirty="0">
                <a:latin typeface="+mn-ea"/>
              </a:rPr>
              <a:t>服务并准备好相关镜像</a:t>
            </a:r>
            <a:endParaRPr lang="en-US" altLang="zh-CN" sz="2000" dirty="0">
              <a:latin typeface="+mn-ea"/>
            </a:endParaRPr>
          </a:p>
          <a:p>
            <a:pPr marL="342900" indent="-342900">
              <a:lnSpc>
                <a:spcPct val="150000"/>
              </a:lnSpc>
              <a:buFont typeface="Wingdings" panose="05000000000000000000" pitchFamily="2" charset="2"/>
              <a:buChar char="u"/>
            </a:pPr>
            <a:r>
              <a:rPr lang="zh-CN" altLang="en-US" sz="2000" dirty="0">
                <a:latin typeface="+mn-ea"/>
              </a:rPr>
              <a:t>不管应用端和算法端的容器是否在同一台服务器上，确保这两台容器之间的数据交互能顺利进行；其中应用端容器所在的服务器有静态</a:t>
            </a:r>
            <a:r>
              <a:rPr lang="en-US" altLang="zh-CN" sz="2000" dirty="0">
                <a:latin typeface="+mn-ea"/>
              </a:rPr>
              <a:t>IP</a:t>
            </a:r>
            <a:r>
              <a:rPr lang="zh-CN" altLang="en-US" sz="2000" dirty="0">
                <a:latin typeface="+mn-ea"/>
              </a:rPr>
              <a:t>或者搭建好域名解析服务。</a:t>
            </a:r>
          </a:p>
        </p:txBody>
      </p:sp>
      <p:pic>
        <p:nvPicPr>
          <p:cNvPr id="8" name="图片 7">
            <a:extLst>
              <a:ext uri="{FF2B5EF4-FFF2-40B4-BE49-F238E27FC236}">
                <a16:creationId xmlns:a16="http://schemas.microsoft.com/office/drawing/2014/main" id="{477D2412-4D01-4560-A39F-B8C918EE0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27C37AF0-E3F7-46D1-9562-C2825787C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09458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8">
            <a:extLst>
              <a:ext uri="{FF2B5EF4-FFF2-40B4-BE49-F238E27FC236}">
                <a16:creationId xmlns:a16="http://schemas.microsoft.com/office/drawing/2014/main" id="{5A15B9B4-7535-46FF-B258-DEE7C5A25750}"/>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技术实现</a:t>
            </a:r>
            <a:endParaRPr lang="en-US" altLang="zh-CN" sz="2400" b="1" dirty="0">
              <a:solidFill>
                <a:srgbClr val="FFFFFF"/>
              </a:solidFill>
              <a:latin typeface="黑体" panose="02010609060101010101" charset="-122"/>
              <a:ea typeface="黑体" panose="02010609060101010101" charset="-122"/>
            </a:endParaRPr>
          </a:p>
        </p:txBody>
      </p:sp>
      <p:graphicFrame>
        <p:nvGraphicFramePr>
          <p:cNvPr id="2" name="資料庫圖表 1">
            <a:extLst>
              <a:ext uri="{FF2B5EF4-FFF2-40B4-BE49-F238E27FC236}">
                <a16:creationId xmlns:a16="http://schemas.microsoft.com/office/drawing/2014/main" id="{2356A0D2-FD3E-4796-A501-77DBF5887A0E}"/>
              </a:ext>
            </a:extLst>
          </p:cNvPr>
          <p:cNvGraphicFramePr/>
          <p:nvPr>
            <p:extLst>
              <p:ext uri="{D42A27DB-BD31-4B8C-83A1-F6EECF244321}">
                <p14:modId xmlns:p14="http://schemas.microsoft.com/office/powerpoint/2010/main" val="4127496316"/>
              </p:ext>
            </p:extLst>
          </p:nvPr>
        </p:nvGraphicFramePr>
        <p:xfrm>
          <a:off x="2772979" y="1056289"/>
          <a:ext cx="6843987" cy="4940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图片 8">
            <a:extLst>
              <a:ext uri="{FF2B5EF4-FFF2-40B4-BE49-F238E27FC236}">
                <a16:creationId xmlns:a16="http://schemas.microsoft.com/office/drawing/2014/main" id="{BDA5F933-C31E-4A69-A2D8-B17623F386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66CD9711-83AA-4384-AFE0-6FC7DA3284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02714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BAAA0F5-E312-44F7-BC6A-7243BC20EB1D}"/>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01 </a:t>
            </a:r>
            <a:r>
              <a:rPr lang="zh-CN" altLang="en-US" sz="4000" dirty="0">
                <a:latin typeface="黑体" panose="02010609060101010101" pitchFamily="49" charset="-122"/>
                <a:ea typeface="黑体" panose="02010609060101010101" pitchFamily="49" charset="-122"/>
                <a:cs typeface="永中粗黑" panose="02010600030101010101" pitchFamily="2" charset="-122"/>
              </a:rPr>
              <a:t>团队介绍</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2174980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8">
            <a:extLst>
              <a:ext uri="{FF2B5EF4-FFF2-40B4-BE49-F238E27FC236}">
                <a16:creationId xmlns:a16="http://schemas.microsoft.com/office/drawing/2014/main" id="{7954D68C-E470-4D64-ABAB-1A9657E7B353}"/>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技术实现</a:t>
            </a:r>
            <a:endParaRPr lang="en-US" altLang="zh-CN" sz="2400" b="1" dirty="0">
              <a:solidFill>
                <a:srgbClr val="FFFFFF"/>
              </a:solidFill>
              <a:latin typeface="黑体" panose="02010609060101010101" charset="-122"/>
              <a:ea typeface="黑体" panose="02010609060101010101" charset="-122"/>
            </a:endParaRPr>
          </a:p>
        </p:txBody>
      </p:sp>
      <p:sp>
        <p:nvSpPr>
          <p:cNvPr id="6" name="文字方塊 5">
            <a:extLst>
              <a:ext uri="{FF2B5EF4-FFF2-40B4-BE49-F238E27FC236}">
                <a16:creationId xmlns:a16="http://schemas.microsoft.com/office/drawing/2014/main" id="{994244BF-7BD3-40FE-B2DD-38BF6CC133B4}"/>
              </a:ext>
            </a:extLst>
          </p:cNvPr>
          <p:cNvSpPr txBox="1"/>
          <p:nvPr/>
        </p:nvSpPr>
        <p:spPr>
          <a:xfrm>
            <a:off x="713232" y="1097280"/>
            <a:ext cx="10744200" cy="378565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mn-ea"/>
              </a:rPr>
              <a:t>根据用户上传的相关动态序列图像，提取关键帧之后，对每一帧基于</a:t>
            </a:r>
            <a:r>
              <a:rPr lang="zh-CN" altLang="en-US" sz="2000" b="1" dirty="0">
                <a:latin typeface="+mn-ea"/>
              </a:rPr>
              <a:t>手姿势关键点</a:t>
            </a:r>
            <a:r>
              <a:rPr lang="zh-CN" altLang="en-US" sz="2000" dirty="0">
                <a:latin typeface="+mn-ea"/>
              </a:rPr>
              <a:t>检测</a:t>
            </a:r>
            <a:r>
              <a:rPr lang="en-US" altLang="zh-CN" sz="2000" dirty="0">
                <a:latin typeface="+mn-ea"/>
              </a:rPr>
              <a:t>API</a:t>
            </a:r>
            <a:r>
              <a:rPr lang="zh-CN" altLang="en-US" sz="2000" dirty="0">
                <a:latin typeface="+mn-ea"/>
              </a:rPr>
              <a:t>或</a:t>
            </a:r>
            <a:r>
              <a:rPr lang="zh-CN" altLang="en-US" sz="2000" b="1" dirty="0">
                <a:latin typeface="+mn-ea"/>
              </a:rPr>
              <a:t>人体姿势关键点</a:t>
            </a:r>
            <a:r>
              <a:rPr lang="zh-CN" altLang="en-US" sz="2000" dirty="0">
                <a:latin typeface="+mn-ea"/>
              </a:rPr>
              <a:t>检测</a:t>
            </a:r>
            <a:r>
              <a:rPr lang="en-US" altLang="zh-CN" sz="2000" dirty="0">
                <a:latin typeface="+mn-ea"/>
              </a:rPr>
              <a:t>API</a:t>
            </a:r>
            <a:r>
              <a:rPr lang="zh-CN" altLang="en-US" sz="2000" dirty="0">
                <a:latin typeface="+mn-ea"/>
              </a:rPr>
              <a:t>，确定关键点坐标，然后通过计算指定的关键点形成的相交线段来求取对应伸展角度，然后将结果在原图可视化并还原为动态序列图像。</a:t>
            </a:r>
            <a:endParaRPr lang="en-US" altLang="zh-CN" sz="2000" dirty="0">
              <a:latin typeface="+mn-ea"/>
            </a:endParaRPr>
          </a:p>
          <a:p>
            <a:pPr marL="285750" indent="-285750">
              <a:lnSpc>
                <a:spcPct val="150000"/>
              </a:lnSpc>
              <a:buFont typeface="Wingdings" panose="05000000000000000000" pitchFamily="2" charset="2"/>
              <a:buChar char="u"/>
            </a:pPr>
            <a:r>
              <a:rPr lang="en-US" altLang="zh-CN" sz="2000" dirty="0">
                <a:latin typeface="+mn-ea"/>
              </a:rPr>
              <a:t>Web service</a:t>
            </a:r>
            <a:r>
              <a:rPr lang="zh-CN" altLang="en-US" sz="2000" dirty="0">
                <a:latin typeface="+mn-ea"/>
              </a:rPr>
              <a:t>采用</a:t>
            </a:r>
            <a:r>
              <a:rPr lang="en-US" altLang="zh-CN" sz="2000" dirty="0" err="1">
                <a:latin typeface="+mn-ea"/>
              </a:rPr>
              <a:t>Node.js+MySQL</a:t>
            </a:r>
            <a:r>
              <a:rPr lang="zh-CN" altLang="en-US" sz="2000" dirty="0">
                <a:latin typeface="+mn-ea"/>
              </a:rPr>
              <a:t>构建，同时提供适配小程序调用的</a:t>
            </a:r>
            <a:r>
              <a:rPr lang="en-US" altLang="zh-CN" sz="2000" dirty="0">
                <a:latin typeface="+mn-ea"/>
              </a:rPr>
              <a:t>API,</a:t>
            </a:r>
            <a:r>
              <a:rPr lang="zh-CN" altLang="en-US" sz="2000" dirty="0">
                <a:latin typeface="+mn-ea"/>
              </a:rPr>
              <a:t>重点针对小程序使用场景进行前端</a:t>
            </a:r>
            <a:r>
              <a:rPr lang="en-US" altLang="zh-CN" sz="2000" dirty="0">
                <a:latin typeface="+mn-ea"/>
              </a:rPr>
              <a:t>UI</a:t>
            </a:r>
            <a:r>
              <a:rPr lang="zh-CN" altLang="en-US" sz="2000" dirty="0">
                <a:latin typeface="+mn-ea"/>
              </a:rPr>
              <a:t>交互的设计。</a:t>
            </a:r>
            <a:endParaRPr lang="en-US" altLang="zh-CN" sz="2000" dirty="0">
              <a:latin typeface="+mn-ea"/>
            </a:endParaRPr>
          </a:p>
          <a:p>
            <a:pPr marL="285750" indent="-285750">
              <a:lnSpc>
                <a:spcPct val="150000"/>
              </a:lnSpc>
              <a:buFont typeface="Wingdings" panose="05000000000000000000" pitchFamily="2" charset="2"/>
              <a:buChar char="u"/>
            </a:pPr>
            <a:r>
              <a:rPr lang="zh-CN" altLang="en-US" sz="2000" dirty="0">
                <a:latin typeface="+mn-ea"/>
              </a:rPr>
              <a:t>将</a:t>
            </a:r>
            <a:r>
              <a:rPr lang="en-US" altLang="zh-CN" sz="2000" dirty="0">
                <a:latin typeface="+mn-ea"/>
              </a:rPr>
              <a:t>Web service</a:t>
            </a:r>
            <a:r>
              <a:rPr lang="zh-CN" altLang="en-US" sz="2000" dirty="0">
                <a:latin typeface="+mn-ea"/>
              </a:rPr>
              <a:t>和算法分析部分区分不同的环境，并将相应的环境以</a:t>
            </a:r>
            <a:r>
              <a:rPr lang="en-US" altLang="zh-CN" sz="2000" dirty="0">
                <a:latin typeface="+mn-ea"/>
              </a:rPr>
              <a:t>docker</a:t>
            </a:r>
            <a:r>
              <a:rPr lang="zh-CN" altLang="en-US" sz="2000" dirty="0">
                <a:latin typeface="+mn-ea"/>
              </a:rPr>
              <a:t>打包成不同的镜像，继而生成不同的容器以供运行。</a:t>
            </a:r>
            <a:endParaRPr lang="en-US" altLang="zh-CN" sz="2000" dirty="0">
              <a:latin typeface="+mn-ea"/>
            </a:endParaRPr>
          </a:p>
          <a:p>
            <a:pPr marL="285750" indent="-285750">
              <a:lnSpc>
                <a:spcPct val="150000"/>
              </a:lnSpc>
              <a:buFont typeface="Wingdings" panose="05000000000000000000" pitchFamily="2" charset="2"/>
              <a:buChar char="u"/>
            </a:pPr>
            <a:r>
              <a:rPr lang="en-US" altLang="zh-CN" sz="2000" dirty="0">
                <a:latin typeface="+mn-ea"/>
              </a:rPr>
              <a:t>MySQL</a:t>
            </a:r>
            <a:r>
              <a:rPr lang="zh-CN" altLang="en-US" sz="2000" dirty="0">
                <a:latin typeface="+mn-ea"/>
              </a:rPr>
              <a:t>主要用于存储本地基本使用信息和提供数据接口给外部</a:t>
            </a:r>
            <a:r>
              <a:rPr lang="en-US" altLang="zh-CN" sz="2000" dirty="0">
                <a:latin typeface="+mn-ea"/>
              </a:rPr>
              <a:t>HIS</a:t>
            </a:r>
            <a:r>
              <a:rPr lang="zh-CN" altLang="en-US" sz="2000" dirty="0">
                <a:latin typeface="+mn-ea"/>
              </a:rPr>
              <a:t>、</a:t>
            </a:r>
            <a:r>
              <a:rPr lang="en-US" altLang="zh-CN" sz="2000" dirty="0">
                <a:latin typeface="+mn-ea"/>
              </a:rPr>
              <a:t>EMR</a:t>
            </a:r>
            <a:r>
              <a:rPr lang="zh-CN" altLang="en-US" sz="2000" dirty="0">
                <a:latin typeface="+mn-ea"/>
              </a:rPr>
              <a:t>同步数据。</a:t>
            </a:r>
            <a:endParaRPr lang="en-US" altLang="zh-CN" sz="2000" dirty="0">
              <a:latin typeface="+mn-ea"/>
            </a:endParaRPr>
          </a:p>
        </p:txBody>
      </p:sp>
      <p:pic>
        <p:nvPicPr>
          <p:cNvPr id="9" name="图片 8">
            <a:extLst>
              <a:ext uri="{FF2B5EF4-FFF2-40B4-BE49-F238E27FC236}">
                <a16:creationId xmlns:a16="http://schemas.microsoft.com/office/drawing/2014/main" id="{3B85E4A4-823C-4C74-9539-F9F9067A1E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7" name="图片 6">
            <a:extLst>
              <a:ext uri="{FF2B5EF4-FFF2-40B4-BE49-F238E27FC236}">
                <a16:creationId xmlns:a16="http://schemas.microsoft.com/office/drawing/2014/main" id="{6E75A7D3-B58D-47D1-9BBC-09F427CE3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785763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8">
            <a:extLst>
              <a:ext uri="{FF2B5EF4-FFF2-40B4-BE49-F238E27FC236}">
                <a16:creationId xmlns:a16="http://schemas.microsoft.com/office/drawing/2014/main" id="{5A15B9B4-7535-46FF-B258-DEE7C5A25750}"/>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技术拓展</a:t>
            </a:r>
            <a:endParaRPr lang="en-US" altLang="zh-CN" sz="2400" b="1" dirty="0">
              <a:solidFill>
                <a:srgbClr val="FFFFFF"/>
              </a:solidFill>
              <a:latin typeface="黑体" panose="02010609060101010101" charset="-122"/>
              <a:ea typeface="黑体" panose="02010609060101010101" charset="-122"/>
            </a:endParaRPr>
          </a:p>
        </p:txBody>
      </p:sp>
      <p:graphicFrame>
        <p:nvGraphicFramePr>
          <p:cNvPr id="5" name="資料庫圖表 4">
            <a:extLst>
              <a:ext uri="{FF2B5EF4-FFF2-40B4-BE49-F238E27FC236}">
                <a16:creationId xmlns:a16="http://schemas.microsoft.com/office/drawing/2014/main" id="{90691C7C-C97D-4DF4-87EC-2106531BE12E}"/>
              </a:ext>
            </a:extLst>
          </p:cNvPr>
          <p:cNvGraphicFramePr/>
          <p:nvPr>
            <p:extLst>
              <p:ext uri="{D42A27DB-BD31-4B8C-83A1-F6EECF244321}">
                <p14:modId xmlns:p14="http://schemas.microsoft.com/office/powerpoint/2010/main" val="140746567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a:extLst>
              <a:ext uri="{FF2B5EF4-FFF2-40B4-BE49-F238E27FC236}">
                <a16:creationId xmlns:a16="http://schemas.microsoft.com/office/drawing/2014/main" id="{E510F7B8-4FF5-47C5-8796-7C7D887CB7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B9DE158C-D05C-4AB1-8E3B-D2D78E4E86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972560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8">
            <a:extLst>
              <a:ext uri="{FF2B5EF4-FFF2-40B4-BE49-F238E27FC236}">
                <a16:creationId xmlns:a16="http://schemas.microsoft.com/office/drawing/2014/main" id="{7954D68C-E470-4D64-ABAB-1A9657E7B353}"/>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技术拓展</a:t>
            </a:r>
            <a:endParaRPr lang="en-US" altLang="zh-CN" sz="2400" b="1" dirty="0">
              <a:solidFill>
                <a:srgbClr val="FFFFFF"/>
              </a:solidFill>
              <a:latin typeface="黑体" panose="02010609060101010101" charset="-122"/>
              <a:ea typeface="黑体" panose="02010609060101010101" charset="-122"/>
            </a:endParaRPr>
          </a:p>
        </p:txBody>
      </p:sp>
      <p:sp>
        <p:nvSpPr>
          <p:cNvPr id="5" name="文字方塊 4">
            <a:extLst>
              <a:ext uri="{FF2B5EF4-FFF2-40B4-BE49-F238E27FC236}">
                <a16:creationId xmlns:a16="http://schemas.microsoft.com/office/drawing/2014/main" id="{9F8452A2-BF23-478E-9E60-2D9E598A017C}"/>
              </a:ext>
            </a:extLst>
          </p:cNvPr>
          <p:cNvSpPr txBox="1"/>
          <p:nvPr/>
        </p:nvSpPr>
        <p:spPr>
          <a:xfrm>
            <a:off x="713232" y="1097280"/>
            <a:ext cx="10744200" cy="3785652"/>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sz="2000" dirty="0">
                <a:latin typeface="+mn-ea"/>
              </a:rPr>
              <a:t>整个系统服务将基于</a:t>
            </a:r>
            <a:r>
              <a:rPr lang="en-US" altLang="zh-CN" sz="2000" dirty="0">
                <a:latin typeface="+mn-ea"/>
              </a:rPr>
              <a:t>docker</a:t>
            </a:r>
            <a:r>
              <a:rPr lang="zh-CN" altLang="en-US" sz="2000" dirty="0">
                <a:latin typeface="+mn-ea"/>
              </a:rPr>
              <a:t>进行环境打包，以容器化的方式进行部署。</a:t>
            </a:r>
            <a:endParaRPr lang="en-US" altLang="zh-CN" sz="2000" dirty="0">
              <a:latin typeface="+mn-ea"/>
            </a:endParaRPr>
          </a:p>
          <a:p>
            <a:pPr marL="285750" indent="-285750">
              <a:lnSpc>
                <a:spcPct val="150000"/>
              </a:lnSpc>
              <a:buFont typeface="Wingdings" panose="05000000000000000000" pitchFamily="2" charset="2"/>
              <a:buChar char="u"/>
            </a:pPr>
            <a:r>
              <a:rPr lang="zh-CN" altLang="en-US" sz="2000" dirty="0">
                <a:latin typeface="+mn-ea"/>
              </a:rPr>
              <a:t>分别基于</a:t>
            </a:r>
            <a:r>
              <a:rPr lang="zh-CN" altLang="en-US" sz="2000" b="1" dirty="0">
                <a:latin typeface="+mn-ea"/>
              </a:rPr>
              <a:t>手姿势关键点</a:t>
            </a:r>
            <a:r>
              <a:rPr lang="zh-CN" altLang="en-US" sz="2000" dirty="0">
                <a:latin typeface="+mn-ea"/>
              </a:rPr>
              <a:t>检测</a:t>
            </a:r>
            <a:r>
              <a:rPr lang="en-US" altLang="zh-CN" sz="2000" dirty="0">
                <a:latin typeface="+mn-ea"/>
              </a:rPr>
              <a:t>API</a:t>
            </a:r>
            <a:r>
              <a:rPr lang="zh-CN" altLang="en-US" sz="2000" dirty="0">
                <a:latin typeface="+mn-ea"/>
              </a:rPr>
              <a:t>和</a:t>
            </a:r>
            <a:r>
              <a:rPr lang="zh-CN" altLang="en-US" sz="2000" b="1" dirty="0">
                <a:latin typeface="+mn-ea"/>
              </a:rPr>
              <a:t>人体姿势关键点</a:t>
            </a:r>
            <a:r>
              <a:rPr lang="zh-CN" altLang="en-US" sz="2000" dirty="0">
                <a:latin typeface="+mn-ea"/>
              </a:rPr>
              <a:t>检测</a:t>
            </a:r>
            <a:r>
              <a:rPr lang="en-US" altLang="zh-CN" sz="2000" dirty="0">
                <a:latin typeface="+mn-ea"/>
              </a:rPr>
              <a:t>API</a:t>
            </a:r>
            <a:r>
              <a:rPr lang="zh-CN" altLang="en-US" sz="2000" dirty="0">
                <a:latin typeface="+mn-ea"/>
              </a:rPr>
              <a:t>实现了“拇指桡侧外展”和“肩关节外展”的伸展角度范围测量，具有确切的临床应用意义。</a:t>
            </a:r>
            <a:endParaRPr lang="en-US" altLang="zh-CN" sz="2000" dirty="0">
              <a:latin typeface="+mn-ea"/>
            </a:endParaRPr>
          </a:p>
          <a:p>
            <a:pPr marL="285750" indent="-285750">
              <a:lnSpc>
                <a:spcPct val="150000"/>
              </a:lnSpc>
              <a:buFont typeface="Wingdings" panose="05000000000000000000" pitchFamily="2" charset="2"/>
              <a:buChar char="u"/>
            </a:pPr>
            <a:r>
              <a:rPr lang="en-US" altLang="zh-CN" sz="2000" dirty="0">
                <a:latin typeface="+mn-ea"/>
              </a:rPr>
              <a:t>UI</a:t>
            </a:r>
            <a:r>
              <a:rPr lang="zh-CN" altLang="en-US" sz="2000" dirty="0">
                <a:latin typeface="+mn-ea"/>
              </a:rPr>
              <a:t>设计轻便化</a:t>
            </a:r>
            <a:r>
              <a:rPr lang="en-US" altLang="zh-CN" sz="2000" dirty="0">
                <a:latin typeface="+mn-ea"/>
              </a:rPr>
              <a:t>——</a:t>
            </a:r>
            <a:r>
              <a:rPr lang="zh-CN" altLang="en-US" sz="2000" dirty="0">
                <a:latin typeface="+mn-ea"/>
              </a:rPr>
              <a:t>提供小程序的形式，便于用户自行在移动端进行资料查阅和测量分析。</a:t>
            </a:r>
            <a:endParaRPr lang="en-US" altLang="zh-CN" sz="2000" dirty="0">
              <a:latin typeface="+mn-ea"/>
            </a:endParaRPr>
          </a:p>
          <a:p>
            <a:pPr marL="285750" indent="-285750">
              <a:lnSpc>
                <a:spcPct val="150000"/>
              </a:lnSpc>
              <a:buFont typeface="Wingdings" panose="05000000000000000000" pitchFamily="2" charset="2"/>
              <a:buChar char="u"/>
            </a:pPr>
            <a:r>
              <a:rPr lang="zh-CN" altLang="en-US" sz="2000" dirty="0">
                <a:latin typeface="+mn-ea"/>
              </a:rPr>
              <a:t>应用接口化</a:t>
            </a:r>
            <a:r>
              <a:rPr lang="en-US" altLang="zh-CN" sz="2000" dirty="0">
                <a:latin typeface="+mn-ea"/>
              </a:rPr>
              <a:t>——</a:t>
            </a:r>
            <a:r>
              <a:rPr lang="zh-CN" altLang="en-US" sz="2000" dirty="0">
                <a:latin typeface="+mn-ea"/>
              </a:rPr>
              <a:t>根据医护人员实际使用需求，系统为合作医院的指定信息系统</a:t>
            </a:r>
            <a:r>
              <a:rPr lang="en-US" altLang="zh-CN" sz="2000" dirty="0">
                <a:latin typeface="+mn-ea"/>
              </a:rPr>
              <a:t>HIS(Hospital Information System)/EMR(Electronic Medical Record)</a:t>
            </a:r>
            <a:r>
              <a:rPr lang="zh-CN" altLang="en-US" sz="2000" dirty="0">
                <a:latin typeface="+mn-ea"/>
              </a:rPr>
              <a:t>提供相关的数据接口。通过绑定病人</a:t>
            </a:r>
            <a:r>
              <a:rPr lang="en-US" altLang="zh-CN" sz="2000" dirty="0">
                <a:latin typeface="+mn-ea"/>
              </a:rPr>
              <a:t>ID</a:t>
            </a:r>
            <a:r>
              <a:rPr lang="zh-CN" altLang="en-US" sz="2000" dirty="0">
                <a:latin typeface="+mn-ea"/>
              </a:rPr>
              <a:t>实现用户数据和医院的</a:t>
            </a:r>
            <a:r>
              <a:rPr lang="en-US" altLang="zh-CN" sz="2000" dirty="0">
                <a:latin typeface="+mn-ea"/>
              </a:rPr>
              <a:t>HIS/EMR</a:t>
            </a:r>
            <a:r>
              <a:rPr lang="zh-CN" altLang="en-US" sz="2000" dirty="0">
                <a:latin typeface="+mn-ea"/>
              </a:rPr>
              <a:t>互联而不需要在本地存储额外信息，保护了用户隐私；同时将分析结果通过接口同步到</a:t>
            </a:r>
            <a:r>
              <a:rPr lang="en-US" altLang="zh-CN" sz="2000" dirty="0">
                <a:latin typeface="+mn-ea"/>
              </a:rPr>
              <a:t>HIS/EMR</a:t>
            </a:r>
            <a:r>
              <a:rPr lang="zh-CN" altLang="en-US" sz="2000" dirty="0">
                <a:latin typeface="+mn-ea"/>
              </a:rPr>
              <a:t>中方便医护人员进行相关记录登记和查阅。</a:t>
            </a:r>
            <a:endParaRPr lang="en-US" altLang="zh-CN" sz="2000" dirty="0">
              <a:latin typeface="+mn-ea"/>
            </a:endParaRPr>
          </a:p>
        </p:txBody>
      </p:sp>
      <p:pic>
        <p:nvPicPr>
          <p:cNvPr id="7" name="图片 6">
            <a:extLst>
              <a:ext uri="{FF2B5EF4-FFF2-40B4-BE49-F238E27FC236}">
                <a16:creationId xmlns:a16="http://schemas.microsoft.com/office/drawing/2014/main" id="{4442ACF0-26A8-487F-AD3C-4E37BDFF77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5FD42DBF-4373-425B-86B2-7E4E08BED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43855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直線單箭頭接點 105">
            <a:extLst>
              <a:ext uri="{FF2B5EF4-FFF2-40B4-BE49-F238E27FC236}">
                <a16:creationId xmlns:a16="http://schemas.microsoft.com/office/drawing/2014/main" id="{5684BEC1-7382-4AF5-8FD9-8639D7C34AAB}"/>
              </a:ext>
            </a:extLst>
          </p:cNvPr>
          <p:cNvCxnSpPr>
            <a:cxnSpLocks/>
          </p:cNvCxnSpPr>
          <p:nvPr/>
        </p:nvCxnSpPr>
        <p:spPr>
          <a:xfrm flipH="1">
            <a:off x="3621761" y="5203150"/>
            <a:ext cx="3426756"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F388D0-5F77-4A27-8BF3-37AF707EBFF8}"/>
              </a:ext>
            </a:extLst>
          </p:cNvPr>
          <p:cNvSpPr/>
          <p:nvPr/>
        </p:nvSpPr>
        <p:spPr>
          <a:xfrm>
            <a:off x="952144" y="2184292"/>
            <a:ext cx="2769447" cy="476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用户角色权限验证</a:t>
            </a:r>
          </a:p>
        </p:txBody>
      </p:sp>
      <p:sp>
        <p:nvSpPr>
          <p:cNvPr id="2" name="矩形 1">
            <a:extLst>
              <a:ext uri="{FF2B5EF4-FFF2-40B4-BE49-F238E27FC236}">
                <a16:creationId xmlns:a16="http://schemas.microsoft.com/office/drawing/2014/main" id="{6A6CBC88-D3AC-4DF1-84FD-63C78539C19E}"/>
              </a:ext>
            </a:extLst>
          </p:cNvPr>
          <p:cNvSpPr/>
          <p:nvPr/>
        </p:nvSpPr>
        <p:spPr>
          <a:xfrm>
            <a:off x="713232" y="1283060"/>
            <a:ext cx="1124712"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普通用户</a:t>
            </a:r>
          </a:p>
        </p:txBody>
      </p:sp>
      <p:cxnSp>
        <p:nvCxnSpPr>
          <p:cNvPr id="8" name="直線接點 7">
            <a:extLst>
              <a:ext uri="{FF2B5EF4-FFF2-40B4-BE49-F238E27FC236}">
                <a16:creationId xmlns:a16="http://schemas.microsoft.com/office/drawing/2014/main" id="{BFDC534D-E97F-4759-B70B-DA2310F14580}"/>
              </a:ext>
            </a:extLst>
          </p:cNvPr>
          <p:cNvCxnSpPr>
            <a:cxnSpLocks/>
          </p:cNvCxnSpPr>
          <p:nvPr/>
        </p:nvCxnSpPr>
        <p:spPr>
          <a:xfrm>
            <a:off x="1275588" y="1691641"/>
            <a:ext cx="0" cy="34964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340A7DD-0C81-4277-9551-D95DC9D968C2}"/>
              </a:ext>
            </a:extLst>
          </p:cNvPr>
          <p:cNvSpPr/>
          <p:nvPr/>
        </p:nvSpPr>
        <p:spPr>
          <a:xfrm>
            <a:off x="548639" y="1953355"/>
            <a:ext cx="9875509" cy="3964701"/>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E2644DD-D92C-408E-8293-FBFDC3A47CC5}"/>
              </a:ext>
            </a:extLst>
          </p:cNvPr>
          <p:cNvSpPr/>
          <p:nvPr/>
        </p:nvSpPr>
        <p:spPr>
          <a:xfrm>
            <a:off x="3352800" y="1283060"/>
            <a:ext cx="1575816"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Web Service</a:t>
            </a:r>
            <a:endParaRPr lang="zh-CN" altLang="en-US" u="sng" dirty="0"/>
          </a:p>
        </p:txBody>
      </p:sp>
      <p:cxnSp>
        <p:nvCxnSpPr>
          <p:cNvPr id="24" name="直線接點 23">
            <a:extLst>
              <a:ext uri="{FF2B5EF4-FFF2-40B4-BE49-F238E27FC236}">
                <a16:creationId xmlns:a16="http://schemas.microsoft.com/office/drawing/2014/main" id="{AA90ADE8-F9DA-41ED-8F52-AD51F38B3770}"/>
              </a:ext>
            </a:extLst>
          </p:cNvPr>
          <p:cNvCxnSpPr>
            <a:cxnSpLocks/>
          </p:cNvCxnSpPr>
          <p:nvPr/>
        </p:nvCxnSpPr>
        <p:spPr>
          <a:xfrm>
            <a:off x="3567684" y="1691641"/>
            <a:ext cx="0" cy="388329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5" name="矩形: 摺角紙張 24">
            <a:extLst>
              <a:ext uri="{FF2B5EF4-FFF2-40B4-BE49-F238E27FC236}">
                <a16:creationId xmlns:a16="http://schemas.microsoft.com/office/drawing/2014/main" id="{F3D71E16-B172-4D65-8EC0-C80402765F9A}"/>
              </a:ext>
            </a:extLst>
          </p:cNvPr>
          <p:cNvSpPr/>
          <p:nvPr/>
        </p:nvSpPr>
        <p:spPr>
          <a:xfrm>
            <a:off x="952145" y="2184292"/>
            <a:ext cx="611472" cy="257156"/>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UI</a:t>
            </a:r>
            <a:endParaRPr lang="zh-CN" altLang="en-US" sz="1400" dirty="0">
              <a:solidFill>
                <a:schemeClr val="tx1"/>
              </a:solidFill>
            </a:endParaRPr>
          </a:p>
        </p:txBody>
      </p:sp>
      <p:sp>
        <p:nvSpPr>
          <p:cNvPr id="27" name="矩形 26">
            <a:extLst>
              <a:ext uri="{FF2B5EF4-FFF2-40B4-BE49-F238E27FC236}">
                <a16:creationId xmlns:a16="http://schemas.microsoft.com/office/drawing/2014/main" id="{D3277E05-E502-41F3-843D-72620F58CC9D}"/>
              </a:ext>
            </a:extLst>
          </p:cNvPr>
          <p:cNvSpPr/>
          <p:nvPr/>
        </p:nvSpPr>
        <p:spPr>
          <a:xfrm>
            <a:off x="8936738" y="1292767"/>
            <a:ext cx="124967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数据库</a:t>
            </a:r>
          </a:p>
        </p:txBody>
      </p:sp>
      <p:sp>
        <p:nvSpPr>
          <p:cNvPr id="29" name="矩形 28">
            <a:extLst>
              <a:ext uri="{FF2B5EF4-FFF2-40B4-BE49-F238E27FC236}">
                <a16:creationId xmlns:a16="http://schemas.microsoft.com/office/drawing/2014/main" id="{56C2CFCB-C90A-4E80-8482-6846BE3C4504}"/>
              </a:ext>
            </a:extLst>
          </p:cNvPr>
          <p:cNvSpPr/>
          <p:nvPr/>
        </p:nvSpPr>
        <p:spPr>
          <a:xfrm>
            <a:off x="6443471" y="1292767"/>
            <a:ext cx="1347213"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AI SDK(API)</a:t>
            </a:r>
            <a:endParaRPr lang="zh-CN" altLang="en-US" u="sng" dirty="0"/>
          </a:p>
        </p:txBody>
      </p:sp>
      <p:sp>
        <p:nvSpPr>
          <p:cNvPr id="30" name="矩形 29">
            <a:extLst>
              <a:ext uri="{FF2B5EF4-FFF2-40B4-BE49-F238E27FC236}">
                <a16:creationId xmlns:a16="http://schemas.microsoft.com/office/drawing/2014/main" id="{2D58A7C1-8348-48F5-99E2-191DE40A6A91}"/>
              </a:ext>
            </a:extLst>
          </p:cNvPr>
          <p:cNvSpPr/>
          <p:nvPr/>
        </p:nvSpPr>
        <p:spPr>
          <a:xfrm>
            <a:off x="1207008" y="2788920"/>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線單箭頭接點 33">
            <a:extLst>
              <a:ext uri="{FF2B5EF4-FFF2-40B4-BE49-F238E27FC236}">
                <a16:creationId xmlns:a16="http://schemas.microsoft.com/office/drawing/2014/main" id="{56BD17AF-0758-4EBD-961A-06C91E37AAB7}"/>
              </a:ext>
            </a:extLst>
          </p:cNvPr>
          <p:cNvCxnSpPr>
            <a:cxnSpLocks/>
            <a:stCxn id="30" idx="0"/>
          </p:cNvCxnSpPr>
          <p:nvPr/>
        </p:nvCxnSpPr>
        <p:spPr>
          <a:xfrm>
            <a:off x="1275568" y="2788920"/>
            <a:ext cx="2171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05DB582-45CC-4746-8114-24CF9BC5E0D7}"/>
              </a:ext>
            </a:extLst>
          </p:cNvPr>
          <p:cNvSpPr txBox="1"/>
          <p:nvPr/>
        </p:nvSpPr>
        <p:spPr>
          <a:xfrm>
            <a:off x="1632932" y="2673556"/>
            <a:ext cx="1577388" cy="246221"/>
          </a:xfrm>
          <a:prstGeom prst="rect">
            <a:avLst/>
          </a:prstGeom>
          <a:solidFill>
            <a:schemeClr val="bg1"/>
          </a:solidFill>
        </p:spPr>
        <p:txBody>
          <a:bodyPr wrap="square" rtlCol="0">
            <a:spAutoFit/>
          </a:bodyPr>
          <a:lstStyle/>
          <a:p>
            <a:r>
              <a:rPr lang="zh-CN" altLang="en-US" sz="1000" dirty="0"/>
              <a:t>请求历史测试结果查询</a:t>
            </a:r>
          </a:p>
        </p:txBody>
      </p:sp>
      <p:sp>
        <p:nvSpPr>
          <p:cNvPr id="39" name="矩形 38">
            <a:extLst>
              <a:ext uri="{FF2B5EF4-FFF2-40B4-BE49-F238E27FC236}">
                <a16:creationId xmlns:a16="http://schemas.microsoft.com/office/drawing/2014/main" id="{B6F4EBCD-C8EA-4DB0-BDDA-B08028ABCAEE}"/>
              </a:ext>
            </a:extLst>
          </p:cNvPr>
          <p:cNvSpPr/>
          <p:nvPr/>
        </p:nvSpPr>
        <p:spPr>
          <a:xfrm>
            <a:off x="3484640" y="2766060"/>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線單箭頭接點 39">
            <a:extLst>
              <a:ext uri="{FF2B5EF4-FFF2-40B4-BE49-F238E27FC236}">
                <a16:creationId xmlns:a16="http://schemas.microsoft.com/office/drawing/2014/main" id="{B30B3064-7CA9-4884-A90D-116316E6F4A6}"/>
              </a:ext>
            </a:extLst>
          </p:cNvPr>
          <p:cNvCxnSpPr>
            <a:cxnSpLocks/>
          </p:cNvCxnSpPr>
          <p:nvPr/>
        </p:nvCxnSpPr>
        <p:spPr>
          <a:xfrm>
            <a:off x="3621759" y="2919777"/>
            <a:ext cx="5871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6EC1D636-BE3C-40F2-976A-E21CE480C2D3}"/>
              </a:ext>
            </a:extLst>
          </p:cNvPr>
          <p:cNvCxnSpPr>
            <a:cxnSpLocks/>
          </p:cNvCxnSpPr>
          <p:nvPr/>
        </p:nvCxnSpPr>
        <p:spPr>
          <a:xfrm>
            <a:off x="9561577" y="1703958"/>
            <a:ext cx="0" cy="42140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ADEC526E-4870-46BB-83D5-5E2467F155FC}"/>
              </a:ext>
            </a:extLst>
          </p:cNvPr>
          <p:cNvSpPr/>
          <p:nvPr/>
        </p:nvSpPr>
        <p:spPr>
          <a:xfrm>
            <a:off x="9493017" y="2673556"/>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字方塊 45">
            <a:extLst>
              <a:ext uri="{FF2B5EF4-FFF2-40B4-BE49-F238E27FC236}">
                <a16:creationId xmlns:a16="http://schemas.microsoft.com/office/drawing/2014/main" id="{E5796066-7E0C-4497-A87A-041C3714647B}"/>
              </a:ext>
            </a:extLst>
          </p:cNvPr>
          <p:cNvSpPr txBox="1"/>
          <p:nvPr/>
        </p:nvSpPr>
        <p:spPr>
          <a:xfrm>
            <a:off x="5762273" y="2786794"/>
            <a:ext cx="1200898" cy="254300"/>
          </a:xfrm>
          <a:prstGeom prst="rect">
            <a:avLst/>
          </a:prstGeom>
          <a:solidFill>
            <a:schemeClr val="bg1"/>
          </a:solidFill>
        </p:spPr>
        <p:txBody>
          <a:bodyPr wrap="square" rtlCol="0">
            <a:spAutoFit/>
          </a:bodyPr>
          <a:lstStyle/>
          <a:p>
            <a:r>
              <a:rPr lang="zh-CN" altLang="en-US" sz="1000" dirty="0"/>
              <a:t>获取历史测试结果</a:t>
            </a:r>
          </a:p>
        </p:txBody>
      </p:sp>
      <p:cxnSp>
        <p:nvCxnSpPr>
          <p:cNvPr id="47" name="直線單箭頭接點 46">
            <a:extLst>
              <a:ext uri="{FF2B5EF4-FFF2-40B4-BE49-F238E27FC236}">
                <a16:creationId xmlns:a16="http://schemas.microsoft.com/office/drawing/2014/main" id="{F4F86178-B696-4516-8D5B-680874AE3B4F}"/>
              </a:ext>
            </a:extLst>
          </p:cNvPr>
          <p:cNvCxnSpPr>
            <a:cxnSpLocks/>
          </p:cNvCxnSpPr>
          <p:nvPr/>
        </p:nvCxnSpPr>
        <p:spPr>
          <a:xfrm flipH="1">
            <a:off x="3621760" y="3236769"/>
            <a:ext cx="5871257"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B7E6F49E-DEF5-4FB9-92F2-45BF2E3259AF}"/>
              </a:ext>
            </a:extLst>
          </p:cNvPr>
          <p:cNvSpPr txBox="1"/>
          <p:nvPr/>
        </p:nvSpPr>
        <p:spPr>
          <a:xfrm>
            <a:off x="5762272" y="3089487"/>
            <a:ext cx="1200899" cy="246221"/>
          </a:xfrm>
          <a:prstGeom prst="rect">
            <a:avLst/>
          </a:prstGeom>
          <a:solidFill>
            <a:schemeClr val="bg1"/>
          </a:solidFill>
        </p:spPr>
        <p:txBody>
          <a:bodyPr wrap="square" rtlCol="0">
            <a:spAutoFit/>
          </a:bodyPr>
          <a:lstStyle/>
          <a:p>
            <a:r>
              <a:rPr lang="zh-CN" altLang="en-US" sz="1000" dirty="0"/>
              <a:t>返回历史测试结果</a:t>
            </a:r>
          </a:p>
        </p:txBody>
      </p:sp>
      <p:cxnSp>
        <p:nvCxnSpPr>
          <p:cNvPr id="52" name="直線單箭頭接點 51">
            <a:extLst>
              <a:ext uri="{FF2B5EF4-FFF2-40B4-BE49-F238E27FC236}">
                <a16:creationId xmlns:a16="http://schemas.microsoft.com/office/drawing/2014/main" id="{B2296BF3-E61B-4B6B-973A-CC015ACF0FE7}"/>
              </a:ext>
            </a:extLst>
          </p:cNvPr>
          <p:cNvCxnSpPr>
            <a:cxnSpLocks/>
          </p:cNvCxnSpPr>
          <p:nvPr/>
        </p:nvCxnSpPr>
        <p:spPr>
          <a:xfrm flipH="1">
            <a:off x="1344127" y="3236769"/>
            <a:ext cx="2131165"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E618BB3E-12C6-4DF7-B5EA-95378E8978D6}"/>
              </a:ext>
            </a:extLst>
          </p:cNvPr>
          <p:cNvSpPr txBox="1"/>
          <p:nvPr/>
        </p:nvSpPr>
        <p:spPr>
          <a:xfrm>
            <a:off x="1701491" y="3108960"/>
            <a:ext cx="1284004" cy="246220"/>
          </a:xfrm>
          <a:prstGeom prst="rect">
            <a:avLst/>
          </a:prstGeom>
          <a:solidFill>
            <a:schemeClr val="bg1"/>
          </a:solidFill>
        </p:spPr>
        <p:txBody>
          <a:bodyPr wrap="square" rtlCol="0">
            <a:spAutoFit/>
          </a:bodyPr>
          <a:lstStyle/>
          <a:p>
            <a:r>
              <a:rPr lang="zh-CN" altLang="en-US" sz="1000" dirty="0"/>
              <a:t>显示历史测试结果</a:t>
            </a:r>
          </a:p>
        </p:txBody>
      </p:sp>
      <p:sp>
        <p:nvSpPr>
          <p:cNvPr id="60" name="矩形 59">
            <a:extLst>
              <a:ext uri="{FF2B5EF4-FFF2-40B4-BE49-F238E27FC236}">
                <a16:creationId xmlns:a16="http://schemas.microsoft.com/office/drawing/2014/main" id="{3F2CACF0-70DA-46CC-A10C-95BFA3D4EF2A}"/>
              </a:ext>
            </a:extLst>
          </p:cNvPr>
          <p:cNvSpPr/>
          <p:nvPr/>
        </p:nvSpPr>
        <p:spPr>
          <a:xfrm>
            <a:off x="969841" y="3909728"/>
            <a:ext cx="2240479" cy="5187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100" dirty="0">
                <a:solidFill>
                  <a:schemeClr val="tx1"/>
                </a:solidFill>
              </a:rPr>
              <a:t>   </a:t>
            </a:r>
            <a:r>
              <a:rPr lang="zh-CN" altLang="en-US" sz="1000" b="1" dirty="0">
                <a:solidFill>
                  <a:schemeClr val="tx1"/>
                </a:solidFill>
              </a:rPr>
              <a:t>根据提示按要求拍摄视频</a:t>
            </a:r>
          </a:p>
        </p:txBody>
      </p:sp>
      <p:sp>
        <p:nvSpPr>
          <p:cNvPr id="62" name="矩形: 摺角紙張 61">
            <a:extLst>
              <a:ext uri="{FF2B5EF4-FFF2-40B4-BE49-F238E27FC236}">
                <a16:creationId xmlns:a16="http://schemas.microsoft.com/office/drawing/2014/main" id="{F30AB2E0-2636-4D01-B823-F2A5071CAE73}"/>
              </a:ext>
            </a:extLst>
          </p:cNvPr>
          <p:cNvSpPr/>
          <p:nvPr/>
        </p:nvSpPr>
        <p:spPr>
          <a:xfrm>
            <a:off x="969831" y="3907835"/>
            <a:ext cx="611472" cy="257156"/>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rPr>
              <a:t>发起测量</a:t>
            </a:r>
          </a:p>
        </p:txBody>
      </p:sp>
      <p:cxnSp>
        <p:nvCxnSpPr>
          <p:cNvPr id="64" name="直線接點 63">
            <a:extLst>
              <a:ext uri="{FF2B5EF4-FFF2-40B4-BE49-F238E27FC236}">
                <a16:creationId xmlns:a16="http://schemas.microsoft.com/office/drawing/2014/main" id="{8D60AB59-F5C5-4B9F-87BC-A5652BAD5873}"/>
              </a:ext>
            </a:extLst>
          </p:cNvPr>
          <p:cNvCxnSpPr>
            <a:cxnSpLocks/>
          </p:cNvCxnSpPr>
          <p:nvPr/>
        </p:nvCxnSpPr>
        <p:spPr>
          <a:xfrm>
            <a:off x="548639" y="3877056"/>
            <a:ext cx="9875509"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E6A3B1FE-BEB3-4832-95DF-E6BB139A5578}"/>
              </a:ext>
            </a:extLst>
          </p:cNvPr>
          <p:cNvSpPr/>
          <p:nvPr/>
        </p:nvSpPr>
        <p:spPr>
          <a:xfrm>
            <a:off x="1201610" y="4514295"/>
            <a:ext cx="137119" cy="392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線單箭頭接點 66">
            <a:extLst>
              <a:ext uri="{FF2B5EF4-FFF2-40B4-BE49-F238E27FC236}">
                <a16:creationId xmlns:a16="http://schemas.microsoft.com/office/drawing/2014/main" id="{0605157E-9B26-486A-A495-A4EFEAB6C5F7}"/>
              </a:ext>
            </a:extLst>
          </p:cNvPr>
          <p:cNvCxnSpPr>
            <a:cxnSpLocks/>
          </p:cNvCxnSpPr>
          <p:nvPr/>
        </p:nvCxnSpPr>
        <p:spPr>
          <a:xfrm>
            <a:off x="1372131" y="4686506"/>
            <a:ext cx="2103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E6905BEB-B622-4CFC-B4F1-256FF4A8237D}"/>
              </a:ext>
            </a:extLst>
          </p:cNvPr>
          <p:cNvSpPr txBox="1"/>
          <p:nvPr/>
        </p:nvSpPr>
        <p:spPr>
          <a:xfrm>
            <a:off x="1567780" y="4477787"/>
            <a:ext cx="1577388" cy="400110"/>
          </a:xfrm>
          <a:prstGeom prst="rect">
            <a:avLst/>
          </a:prstGeom>
          <a:solidFill>
            <a:schemeClr val="bg1"/>
          </a:solidFill>
        </p:spPr>
        <p:txBody>
          <a:bodyPr wrap="square" rtlCol="0">
            <a:spAutoFit/>
          </a:bodyPr>
          <a:lstStyle/>
          <a:p>
            <a:r>
              <a:rPr lang="zh-CN" altLang="en-US" sz="1000" dirty="0"/>
              <a:t>将视频拆解为待处理序列图像并对其进行上传</a:t>
            </a:r>
          </a:p>
        </p:txBody>
      </p:sp>
      <p:cxnSp>
        <p:nvCxnSpPr>
          <p:cNvPr id="73" name="直線接點 72">
            <a:extLst>
              <a:ext uri="{FF2B5EF4-FFF2-40B4-BE49-F238E27FC236}">
                <a16:creationId xmlns:a16="http://schemas.microsoft.com/office/drawing/2014/main" id="{E89ACDDB-0129-4BCC-A692-5584EB670AC6}"/>
              </a:ext>
            </a:extLst>
          </p:cNvPr>
          <p:cNvCxnSpPr>
            <a:cxnSpLocks/>
          </p:cNvCxnSpPr>
          <p:nvPr/>
        </p:nvCxnSpPr>
        <p:spPr>
          <a:xfrm>
            <a:off x="7117077" y="1663762"/>
            <a:ext cx="0" cy="388329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7D3F9211-B655-44CF-B6BD-00BD68B7DD60}"/>
              </a:ext>
            </a:extLst>
          </p:cNvPr>
          <p:cNvSpPr/>
          <p:nvPr/>
        </p:nvSpPr>
        <p:spPr>
          <a:xfrm>
            <a:off x="3486783" y="4046424"/>
            <a:ext cx="134234" cy="1500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線單箭頭接點 76">
            <a:extLst>
              <a:ext uri="{FF2B5EF4-FFF2-40B4-BE49-F238E27FC236}">
                <a16:creationId xmlns:a16="http://schemas.microsoft.com/office/drawing/2014/main" id="{58BD4462-49BF-4891-B593-28054E7877BB}"/>
              </a:ext>
            </a:extLst>
          </p:cNvPr>
          <p:cNvCxnSpPr>
            <a:cxnSpLocks/>
          </p:cNvCxnSpPr>
          <p:nvPr/>
        </p:nvCxnSpPr>
        <p:spPr>
          <a:xfrm>
            <a:off x="3621759" y="4164991"/>
            <a:ext cx="3426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CE7B16F7-CC98-4BD2-A18A-DAA67A5A9C04}"/>
              </a:ext>
            </a:extLst>
          </p:cNvPr>
          <p:cNvSpPr/>
          <p:nvPr/>
        </p:nvSpPr>
        <p:spPr>
          <a:xfrm>
            <a:off x="7048517" y="4040985"/>
            <a:ext cx="149333" cy="12662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字方塊 84">
            <a:extLst>
              <a:ext uri="{FF2B5EF4-FFF2-40B4-BE49-F238E27FC236}">
                <a16:creationId xmlns:a16="http://schemas.microsoft.com/office/drawing/2014/main" id="{06C90961-1281-40D5-8D78-386F64F89CAC}"/>
              </a:ext>
            </a:extLst>
          </p:cNvPr>
          <p:cNvSpPr txBox="1"/>
          <p:nvPr/>
        </p:nvSpPr>
        <p:spPr>
          <a:xfrm>
            <a:off x="4356376" y="4036953"/>
            <a:ext cx="2087089" cy="246221"/>
          </a:xfrm>
          <a:prstGeom prst="rect">
            <a:avLst/>
          </a:prstGeom>
          <a:solidFill>
            <a:schemeClr val="bg1"/>
          </a:solidFill>
        </p:spPr>
        <p:txBody>
          <a:bodyPr wrap="square" rtlCol="0">
            <a:spAutoFit/>
          </a:bodyPr>
          <a:lstStyle/>
          <a:p>
            <a:r>
              <a:rPr lang="zh-CN" altLang="en-US" sz="1000" dirty="0"/>
              <a:t>发起任务请求</a:t>
            </a:r>
            <a:r>
              <a:rPr lang="en-US" altLang="zh-CN" sz="1000" dirty="0"/>
              <a:t>,</a:t>
            </a:r>
            <a:r>
              <a:rPr lang="zh-CN" altLang="en-US" sz="1000" dirty="0"/>
              <a:t>调用</a:t>
            </a:r>
            <a:r>
              <a:rPr lang="en-US" altLang="zh-CN" sz="1000" dirty="0"/>
              <a:t>AI API</a:t>
            </a:r>
            <a:r>
              <a:rPr lang="zh-CN" altLang="en-US" sz="1000" dirty="0"/>
              <a:t>进行分析</a:t>
            </a:r>
          </a:p>
        </p:txBody>
      </p:sp>
      <p:sp>
        <p:nvSpPr>
          <p:cNvPr id="90" name="文字方塊 89">
            <a:extLst>
              <a:ext uri="{FF2B5EF4-FFF2-40B4-BE49-F238E27FC236}">
                <a16:creationId xmlns:a16="http://schemas.microsoft.com/office/drawing/2014/main" id="{D5A8BE45-C263-416C-A46E-A351FE773984}"/>
              </a:ext>
            </a:extLst>
          </p:cNvPr>
          <p:cNvSpPr txBox="1"/>
          <p:nvPr/>
        </p:nvSpPr>
        <p:spPr>
          <a:xfrm>
            <a:off x="4872788" y="5060992"/>
            <a:ext cx="1018680" cy="246221"/>
          </a:xfrm>
          <a:prstGeom prst="rect">
            <a:avLst/>
          </a:prstGeom>
          <a:solidFill>
            <a:schemeClr val="bg1"/>
          </a:solidFill>
        </p:spPr>
        <p:txBody>
          <a:bodyPr wrap="square" rtlCol="0">
            <a:spAutoFit/>
          </a:bodyPr>
          <a:lstStyle/>
          <a:p>
            <a:r>
              <a:rPr lang="zh-CN" altLang="en-US" sz="1000" dirty="0"/>
              <a:t>生成分析结果</a:t>
            </a:r>
          </a:p>
        </p:txBody>
      </p:sp>
      <p:cxnSp>
        <p:nvCxnSpPr>
          <p:cNvPr id="93" name="直線單箭頭接點 92">
            <a:extLst>
              <a:ext uri="{FF2B5EF4-FFF2-40B4-BE49-F238E27FC236}">
                <a16:creationId xmlns:a16="http://schemas.microsoft.com/office/drawing/2014/main" id="{F33F3428-57AB-4F7A-A6FF-DD31CCCCC8DF}"/>
              </a:ext>
            </a:extLst>
          </p:cNvPr>
          <p:cNvCxnSpPr>
            <a:cxnSpLocks/>
          </p:cNvCxnSpPr>
          <p:nvPr/>
        </p:nvCxnSpPr>
        <p:spPr>
          <a:xfrm flipH="1">
            <a:off x="1358127" y="5191371"/>
            <a:ext cx="2103163"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a16="http://schemas.microsoft.com/office/drawing/2014/main" id="{C06AE759-B408-44C8-9B7B-2EF600FEB7B9}"/>
              </a:ext>
            </a:extLst>
          </p:cNvPr>
          <p:cNvSpPr txBox="1"/>
          <p:nvPr/>
        </p:nvSpPr>
        <p:spPr>
          <a:xfrm>
            <a:off x="1875203" y="5068260"/>
            <a:ext cx="1133179" cy="246221"/>
          </a:xfrm>
          <a:prstGeom prst="rect">
            <a:avLst/>
          </a:prstGeom>
          <a:solidFill>
            <a:schemeClr val="bg1"/>
          </a:solidFill>
        </p:spPr>
        <p:txBody>
          <a:bodyPr wrap="square" rtlCol="0">
            <a:spAutoFit/>
          </a:bodyPr>
          <a:lstStyle/>
          <a:p>
            <a:r>
              <a:rPr lang="zh-CN" altLang="en-US" sz="1000" dirty="0"/>
              <a:t>结果可视化展示</a:t>
            </a:r>
          </a:p>
        </p:txBody>
      </p:sp>
      <p:sp>
        <p:nvSpPr>
          <p:cNvPr id="109" name="矩形 108">
            <a:extLst>
              <a:ext uri="{FF2B5EF4-FFF2-40B4-BE49-F238E27FC236}">
                <a16:creationId xmlns:a16="http://schemas.microsoft.com/office/drawing/2014/main" id="{D438495E-C450-4DFE-B326-6B470ED70F27}"/>
              </a:ext>
            </a:extLst>
          </p:cNvPr>
          <p:cNvSpPr/>
          <p:nvPr/>
        </p:nvSpPr>
        <p:spPr>
          <a:xfrm>
            <a:off x="1260659" y="5504818"/>
            <a:ext cx="1340315" cy="387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000" b="1" dirty="0">
                <a:solidFill>
                  <a:schemeClr val="tx1"/>
                </a:solidFill>
              </a:rPr>
              <a:t>   确定上传结果</a:t>
            </a:r>
          </a:p>
        </p:txBody>
      </p:sp>
      <p:sp>
        <p:nvSpPr>
          <p:cNvPr id="99" name="矩形 98">
            <a:extLst>
              <a:ext uri="{FF2B5EF4-FFF2-40B4-BE49-F238E27FC236}">
                <a16:creationId xmlns:a16="http://schemas.microsoft.com/office/drawing/2014/main" id="{97087163-7DEA-462D-84AB-F955A0ADF981}"/>
              </a:ext>
            </a:extLst>
          </p:cNvPr>
          <p:cNvSpPr/>
          <p:nvPr/>
        </p:nvSpPr>
        <p:spPr>
          <a:xfrm>
            <a:off x="1189321" y="5188117"/>
            <a:ext cx="137119" cy="392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摺角紙張 112">
            <a:extLst>
              <a:ext uri="{FF2B5EF4-FFF2-40B4-BE49-F238E27FC236}">
                <a16:creationId xmlns:a16="http://schemas.microsoft.com/office/drawing/2014/main" id="{609DE47E-5D65-4A86-8A9E-EE7F8F6643EA}"/>
              </a:ext>
            </a:extLst>
          </p:cNvPr>
          <p:cNvSpPr/>
          <p:nvPr/>
        </p:nvSpPr>
        <p:spPr>
          <a:xfrm>
            <a:off x="1263007" y="5502994"/>
            <a:ext cx="438484" cy="241505"/>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rPr>
              <a:t>选项</a:t>
            </a:r>
          </a:p>
        </p:txBody>
      </p:sp>
      <p:cxnSp>
        <p:nvCxnSpPr>
          <p:cNvPr id="114" name="直線單箭頭接點 113">
            <a:extLst>
              <a:ext uri="{FF2B5EF4-FFF2-40B4-BE49-F238E27FC236}">
                <a16:creationId xmlns:a16="http://schemas.microsoft.com/office/drawing/2014/main" id="{8AE9A830-789B-4855-8EC3-CEB0FCBA61CD}"/>
              </a:ext>
            </a:extLst>
          </p:cNvPr>
          <p:cNvCxnSpPr>
            <a:cxnSpLocks/>
          </p:cNvCxnSpPr>
          <p:nvPr/>
        </p:nvCxnSpPr>
        <p:spPr>
          <a:xfrm>
            <a:off x="2600974" y="5744499"/>
            <a:ext cx="68767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35B709C3-9B0D-4B4F-81B8-97858551B1AC}"/>
              </a:ext>
            </a:extLst>
          </p:cNvPr>
          <p:cNvSpPr/>
          <p:nvPr/>
        </p:nvSpPr>
        <p:spPr>
          <a:xfrm>
            <a:off x="9477736" y="5227986"/>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503D1484-E46F-4438-BD17-49D202508E95}"/>
              </a:ext>
            </a:extLst>
          </p:cNvPr>
          <p:cNvSpPr/>
          <p:nvPr/>
        </p:nvSpPr>
        <p:spPr>
          <a:xfrm>
            <a:off x="10617503" y="5502994"/>
            <a:ext cx="1441851"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外部</a:t>
            </a:r>
            <a:r>
              <a:rPr lang="en-US" altLang="zh-CN" u="sng" dirty="0"/>
              <a:t>HIS</a:t>
            </a:r>
            <a:r>
              <a:rPr lang="zh-CN" altLang="en-US" u="sng" dirty="0"/>
              <a:t>接口</a:t>
            </a:r>
          </a:p>
        </p:txBody>
      </p:sp>
      <p:cxnSp>
        <p:nvCxnSpPr>
          <p:cNvPr id="122" name="直線單箭頭接點 121">
            <a:extLst>
              <a:ext uri="{FF2B5EF4-FFF2-40B4-BE49-F238E27FC236}">
                <a16:creationId xmlns:a16="http://schemas.microsoft.com/office/drawing/2014/main" id="{21E9D54A-0971-4098-87DC-171CEBFE4073}"/>
              </a:ext>
            </a:extLst>
          </p:cNvPr>
          <p:cNvCxnSpPr>
            <a:cxnSpLocks/>
          </p:cNvCxnSpPr>
          <p:nvPr/>
        </p:nvCxnSpPr>
        <p:spPr>
          <a:xfrm>
            <a:off x="9614855" y="5720286"/>
            <a:ext cx="1002648"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27" name="文字方塊 126">
            <a:extLst>
              <a:ext uri="{FF2B5EF4-FFF2-40B4-BE49-F238E27FC236}">
                <a16:creationId xmlns:a16="http://schemas.microsoft.com/office/drawing/2014/main" id="{6DEB9D3D-5B9B-47F0-BF7C-338100424FA8}"/>
              </a:ext>
            </a:extLst>
          </p:cNvPr>
          <p:cNvSpPr txBox="1"/>
          <p:nvPr/>
        </p:nvSpPr>
        <p:spPr>
          <a:xfrm>
            <a:off x="9653828" y="5449396"/>
            <a:ext cx="757851" cy="246221"/>
          </a:xfrm>
          <a:prstGeom prst="rect">
            <a:avLst/>
          </a:prstGeom>
          <a:solidFill>
            <a:schemeClr val="bg1"/>
          </a:solidFill>
        </p:spPr>
        <p:txBody>
          <a:bodyPr wrap="square" rtlCol="0">
            <a:spAutoFit/>
          </a:bodyPr>
          <a:lstStyle/>
          <a:p>
            <a:r>
              <a:rPr lang="zh-CN" altLang="en-US" sz="1000" dirty="0"/>
              <a:t>数据同步</a:t>
            </a:r>
          </a:p>
        </p:txBody>
      </p:sp>
      <p:pic>
        <p:nvPicPr>
          <p:cNvPr id="50" name="图片 49">
            <a:extLst>
              <a:ext uri="{FF2B5EF4-FFF2-40B4-BE49-F238E27FC236}">
                <a16:creationId xmlns:a16="http://schemas.microsoft.com/office/drawing/2014/main" id="{2D986359-22BB-431B-84AD-362FE0362C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sp>
        <p:nvSpPr>
          <p:cNvPr id="54" name="文本框 18">
            <a:extLst>
              <a:ext uri="{FF2B5EF4-FFF2-40B4-BE49-F238E27FC236}">
                <a16:creationId xmlns:a16="http://schemas.microsoft.com/office/drawing/2014/main" id="{21AE76B9-41DE-4F1A-B66E-A54EED6DE239}"/>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产品架构时序图</a:t>
            </a:r>
            <a:endParaRPr lang="en-US" altLang="zh-CN" sz="2400" b="1" dirty="0">
              <a:solidFill>
                <a:srgbClr val="FFFFFF"/>
              </a:solidFill>
              <a:latin typeface="黑体" panose="02010609060101010101" charset="-122"/>
              <a:ea typeface="黑体" panose="02010609060101010101" charset="-122"/>
            </a:endParaRPr>
          </a:p>
        </p:txBody>
      </p:sp>
      <p:pic>
        <p:nvPicPr>
          <p:cNvPr id="49" name="图片 48">
            <a:extLst>
              <a:ext uri="{FF2B5EF4-FFF2-40B4-BE49-F238E27FC236}">
                <a16:creationId xmlns:a16="http://schemas.microsoft.com/office/drawing/2014/main" id="{8861A57E-CE8E-47BD-A447-35B90B3DC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54139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直線單箭頭接點 105">
            <a:extLst>
              <a:ext uri="{FF2B5EF4-FFF2-40B4-BE49-F238E27FC236}">
                <a16:creationId xmlns:a16="http://schemas.microsoft.com/office/drawing/2014/main" id="{5684BEC1-7382-4AF5-8FD9-8639D7C34AAB}"/>
              </a:ext>
            </a:extLst>
          </p:cNvPr>
          <p:cNvCxnSpPr>
            <a:cxnSpLocks/>
          </p:cNvCxnSpPr>
          <p:nvPr/>
        </p:nvCxnSpPr>
        <p:spPr>
          <a:xfrm flipH="1">
            <a:off x="3621761" y="5203150"/>
            <a:ext cx="3426756"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DF388D0-5F77-4A27-8BF3-37AF707EBFF8}"/>
              </a:ext>
            </a:extLst>
          </p:cNvPr>
          <p:cNvSpPr/>
          <p:nvPr/>
        </p:nvSpPr>
        <p:spPr>
          <a:xfrm>
            <a:off x="952144" y="2184292"/>
            <a:ext cx="2769447" cy="4766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用户角色权限验证</a:t>
            </a:r>
          </a:p>
        </p:txBody>
      </p:sp>
      <p:sp>
        <p:nvSpPr>
          <p:cNvPr id="7" name="文本框 18">
            <a:extLst>
              <a:ext uri="{FF2B5EF4-FFF2-40B4-BE49-F238E27FC236}">
                <a16:creationId xmlns:a16="http://schemas.microsoft.com/office/drawing/2014/main" id="{5A15B9B4-7535-46FF-B258-DEE7C5A25750}"/>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04 </a:t>
            </a:r>
            <a:r>
              <a:rPr lang="zh-CN" altLang="en-US" sz="2400" b="1" dirty="0">
                <a:solidFill>
                  <a:srgbClr val="FFFFFF"/>
                </a:solidFill>
                <a:latin typeface="黑体" panose="02010609060101010101" charset="-122"/>
                <a:ea typeface="黑体" panose="02010609060101010101" charset="-122"/>
              </a:rPr>
              <a:t>技术架构                     产品架构时序图</a:t>
            </a:r>
            <a:endParaRPr lang="en-US" altLang="zh-CN" sz="2400" b="1" dirty="0">
              <a:solidFill>
                <a:srgbClr val="FFFFFF"/>
              </a:solidFill>
              <a:latin typeface="黑体" panose="02010609060101010101" charset="-122"/>
              <a:ea typeface="黑体" panose="02010609060101010101" charset="-122"/>
            </a:endParaRPr>
          </a:p>
        </p:txBody>
      </p:sp>
      <p:sp>
        <p:nvSpPr>
          <p:cNvPr id="2" name="矩形 1">
            <a:extLst>
              <a:ext uri="{FF2B5EF4-FFF2-40B4-BE49-F238E27FC236}">
                <a16:creationId xmlns:a16="http://schemas.microsoft.com/office/drawing/2014/main" id="{6A6CBC88-D3AC-4DF1-84FD-63C78539C19E}"/>
              </a:ext>
            </a:extLst>
          </p:cNvPr>
          <p:cNvSpPr/>
          <p:nvPr/>
        </p:nvSpPr>
        <p:spPr>
          <a:xfrm>
            <a:off x="713232" y="1283060"/>
            <a:ext cx="1124712"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医生</a:t>
            </a:r>
          </a:p>
        </p:txBody>
      </p:sp>
      <p:cxnSp>
        <p:nvCxnSpPr>
          <p:cNvPr id="8" name="直線接點 7">
            <a:extLst>
              <a:ext uri="{FF2B5EF4-FFF2-40B4-BE49-F238E27FC236}">
                <a16:creationId xmlns:a16="http://schemas.microsoft.com/office/drawing/2014/main" id="{BFDC534D-E97F-4759-B70B-DA2310F14580}"/>
              </a:ext>
            </a:extLst>
          </p:cNvPr>
          <p:cNvCxnSpPr>
            <a:cxnSpLocks/>
          </p:cNvCxnSpPr>
          <p:nvPr/>
        </p:nvCxnSpPr>
        <p:spPr>
          <a:xfrm>
            <a:off x="1275588" y="1691641"/>
            <a:ext cx="0" cy="34964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340A7DD-0C81-4277-9551-D95DC9D968C2}"/>
              </a:ext>
            </a:extLst>
          </p:cNvPr>
          <p:cNvSpPr/>
          <p:nvPr/>
        </p:nvSpPr>
        <p:spPr>
          <a:xfrm>
            <a:off x="548639" y="1953355"/>
            <a:ext cx="9875509" cy="3964701"/>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E2644DD-D92C-408E-8293-FBFDC3A47CC5}"/>
              </a:ext>
            </a:extLst>
          </p:cNvPr>
          <p:cNvSpPr/>
          <p:nvPr/>
        </p:nvSpPr>
        <p:spPr>
          <a:xfrm>
            <a:off x="3352800" y="1283060"/>
            <a:ext cx="1575816"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Web Service</a:t>
            </a:r>
            <a:endParaRPr lang="zh-CN" altLang="en-US" u="sng" dirty="0"/>
          </a:p>
        </p:txBody>
      </p:sp>
      <p:cxnSp>
        <p:nvCxnSpPr>
          <p:cNvPr id="24" name="直線接點 23">
            <a:extLst>
              <a:ext uri="{FF2B5EF4-FFF2-40B4-BE49-F238E27FC236}">
                <a16:creationId xmlns:a16="http://schemas.microsoft.com/office/drawing/2014/main" id="{AA90ADE8-F9DA-41ED-8F52-AD51F38B3770}"/>
              </a:ext>
            </a:extLst>
          </p:cNvPr>
          <p:cNvCxnSpPr>
            <a:cxnSpLocks/>
          </p:cNvCxnSpPr>
          <p:nvPr/>
        </p:nvCxnSpPr>
        <p:spPr>
          <a:xfrm>
            <a:off x="3567684" y="1691641"/>
            <a:ext cx="0" cy="388329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5" name="矩形: 摺角紙張 24">
            <a:extLst>
              <a:ext uri="{FF2B5EF4-FFF2-40B4-BE49-F238E27FC236}">
                <a16:creationId xmlns:a16="http://schemas.microsoft.com/office/drawing/2014/main" id="{F3D71E16-B172-4D65-8EC0-C80402765F9A}"/>
              </a:ext>
            </a:extLst>
          </p:cNvPr>
          <p:cNvSpPr/>
          <p:nvPr/>
        </p:nvSpPr>
        <p:spPr>
          <a:xfrm>
            <a:off x="952145" y="2184292"/>
            <a:ext cx="611472" cy="257156"/>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UI</a:t>
            </a:r>
            <a:endParaRPr lang="zh-CN" altLang="en-US" sz="1400" dirty="0">
              <a:solidFill>
                <a:schemeClr val="tx1"/>
              </a:solidFill>
            </a:endParaRPr>
          </a:p>
        </p:txBody>
      </p:sp>
      <p:sp>
        <p:nvSpPr>
          <p:cNvPr id="27" name="矩形 26">
            <a:extLst>
              <a:ext uri="{FF2B5EF4-FFF2-40B4-BE49-F238E27FC236}">
                <a16:creationId xmlns:a16="http://schemas.microsoft.com/office/drawing/2014/main" id="{D3277E05-E502-41F3-843D-72620F58CC9D}"/>
              </a:ext>
            </a:extLst>
          </p:cNvPr>
          <p:cNvSpPr/>
          <p:nvPr/>
        </p:nvSpPr>
        <p:spPr>
          <a:xfrm>
            <a:off x="8936738" y="1292767"/>
            <a:ext cx="1249678"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数据库</a:t>
            </a:r>
          </a:p>
        </p:txBody>
      </p:sp>
      <p:sp>
        <p:nvSpPr>
          <p:cNvPr id="29" name="矩形 28">
            <a:extLst>
              <a:ext uri="{FF2B5EF4-FFF2-40B4-BE49-F238E27FC236}">
                <a16:creationId xmlns:a16="http://schemas.microsoft.com/office/drawing/2014/main" id="{56C2CFCB-C90A-4E80-8482-6846BE3C4504}"/>
              </a:ext>
            </a:extLst>
          </p:cNvPr>
          <p:cNvSpPr/>
          <p:nvPr/>
        </p:nvSpPr>
        <p:spPr>
          <a:xfrm>
            <a:off x="6443471" y="1292767"/>
            <a:ext cx="1347213"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AI SDK(API)</a:t>
            </a:r>
            <a:endParaRPr lang="zh-CN" altLang="en-US" u="sng" dirty="0"/>
          </a:p>
        </p:txBody>
      </p:sp>
      <p:sp>
        <p:nvSpPr>
          <p:cNvPr id="30" name="矩形 29">
            <a:extLst>
              <a:ext uri="{FF2B5EF4-FFF2-40B4-BE49-F238E27FC236}">
                <a16:creationId xmlns:a16="http://schemas.microsoft.com/office/drawing/2014/main" id="{2D58A7C1-8348-48F5-99E2-191DE40A6A91}"/>
              </a:ext>
            </a:extLst>
          </p:cNvPr>
          <p:cNvSpPr/>
          <p:nvPr/>
        </p:nvSpPr>
        <p:spPr>
          <a:xfrm>
            <a:off x="1207009" y="2788920"/>
            <a:ext cx="134290" cy="11029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線單箭頭接點 33">
            <a:extLst>
              <a:ext uri="{FF2B5EF4-FFF2-40B4-BE49-F238E27FC236}">
                <a16:creationId xmlns:a16="http://schemas.microsoft.com/office/drawing/2014/main" id="{56BD17AF-0758-4EBD-961A-06C91E37AAB7}"/>
              </a:ext>
            </a:extLst>
          </p:cNvPr>
          <p:cNvCxnSpPr>
            <a:cxnSpLocks/>
          </p:cNvCxnSpPr>
          <p:nvPr/>
        </p:nvCxnSpPr>
        <p:spPr>
          <a:xfrm>
            <a:off x="1358127" y="3690856"/>
            <a:ext cx="2126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05DB582-45CC-4746-8114-24CF9BC5E0D7}"/>
              </a:ext>
            </a:extLst>
          </p:cNvPr>
          <p:cNvSpPr txBox="1"/>
          <p:nvPr/>
        </p:nvSpPr>
        <p:spPr>
          <a:xfrm>
            <a:off x="1632932" y="2673556"/>
            <a:ext cx="1577388" cy="246221"/>
          </a:xfrm>
          <a:prstGeom prst="rect">
            <a:avLst/>
          </a:prstGeom>
          <a:solidFill>
            <a:schemeClr val="bg1"/>
          </a:solidFill>
        </p:spPr>
        <p:txBody>
          <a:bodyPr wrap="square" rtlCol="0">
            <a:spAutoFit/>
          </a:bodyPr>
          <a:lstStyle/>
          <a:p>
            <a:r>
              <a:rPr lang="zh-CN" altLang="en-US" sz="1000" dirty="0"/>
              <a:t>查询</a:t>
            </a:r>
            <a:r>
              <a:rPr lang="en-US" altLang="zh-CN" sz="1000" dirty="0"/>
              <a:t>(</a:t>
            </a:r>
            <a:r>
              <a:rPr lang="zh-CN" altLang="en-US" sz="1000" dirty="0"/>
              <a:t>选择</a:t>
            </a:r>
            <a:r>
              <a:rPr lang="en-US" altLang="zh-CN" sz="1000" dirty="0"/>
              <a:t>)</a:t>
            </a:r>
            <a:r>
              <a:rPr lang="zh-CN" altLang="en-US" sz="1000" dirty="0"/>
              <a:t>病人</a:t>
            </a:r>
          </a:p>
        </p:txBody>
      </p:sp>
      <p:sp>
        <p:nvSpPr>
          <p:cNvPr id="39" name="矩形 38">
            <a:extLst>
              <a:ext uri="{FF2B5EF4-FFF2-40B4-BE49-F238E27FC236}">
                <a16:creationId xmlns:a16="http://schemas.microsoft.com/office/drawing/2014/main" id="{B6F4EBCD-C8EA-4DB0-BDDA-B08028ABCAEE}"/>
              </a:ext>
            </a:extLst>
          </p:cNvPr>
          <p:cNvSpPr/>
          <p:nvPr/>
        </p:nvSpPr>
        <p:spPr>
          <a:xfrm>
            <a:off x="3484641" y="2766059"/>
            <a:ext cx="128156" cy="10126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線單箭頭接點 39">
            <a:extLst>
              <a:ext uri="{FF2B5EF4-FFF2-40B4-BE49-F238E27FC236}">
                <a16:creationId xmlns:a16="http://schemas.microsoft.com/office/drawing/2014/main" id="{B30B3064-7CA9-4884-A90D-116316E6F4A6}"/>
              </a:ext>
            </a:extLst>
          </p:cNvPr>
          <p:cNvCxnSpPr>
            <a:cxnSpLocks/>
          </p:cNvCxnSpPr>
          <p:nvPr/>
        </p:nvCxnSpPr>
        <p:spPr>
          <a:xfrm>
            <a:off x="3621759" y="2919777"/>
            <a:ext cx="58712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6EC1D636-BE3C-40F2-976A-E21CE480C2D3}"/>
              </a:ext>
            </a:extLst>
          </p:cNvPr>
          <p:cNvCxnSpPr>
            <a:cxnSpLocks/>
          </p:cNvCxnSpPr>
          <p:nvPr/>
        </p:nvCxnSpPr>
        <p:spPr>
          <a:xfrm>
            <a:off x="9561577" y="1703958"/>
            <a:ext cx="0" cy="42140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ADEC526E-4870-46BB-83D5-5E2467F155FC}"/>
              </a:ext>
            </a:extLst>
          </p:cNvPr>
          <p:cNvSpPr/>
          <p:nvPr/>
        </p:nvSpPr>
        <p:spPr>
          <a:xfrm>
            <a:off x="9493017" y="2673556"/>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字方塊 45">
            <a:extLst>
              <a:ext uri="{FF2B5EF4-FFF2-40B4-BE49-F238E27FC236}">
                <a16:creationId xmlns:a16="http://schemas.microsoft.com/office/drawing/2014/main" id="{E5796066-7E0C-4497-A87A-041C3714647B}"/>
              </a:ext>
            </a:extLst>
          </p:cNvPr>
          <p:cNvSpPr txBox="1"/>
          <p:nvPr/>
        </p:nvSpPr>
        <p:spPr>
          <a:xfrm>
            <a:off x="5502415" y="2786797"/>
            <a:ext cx="1245409" cy="246221"/>
          </a:xfrm>
          <a:prstGeom prst="rect">
            <a:avLst/>
          </a:prstGeom>
          <a:solidFill>
            <a:schemeClr val="bg1"/>
          </a:solidFill>
        </p:spPr>
        <p:txBody>
          <a:bodyPr wrap="square" rtlCol="0">
            <a:spAutoFit/>
          </a:bodyPr>
          <a:lstStyle/>
          <a:p>
            <a:r>
              <a:rPr lang="zh-CN" altLang="en-US" sz="1000" dirty="0"/>
              <a:t>获取病人相关信息</a:t>
            </a:r>
          </a:p>
        </p:txBody>
      </p:sp>
      <p:cxnSp>
        <p:nvCxnSpPr>
          <p:cNvPr id="47" name="直線單箭頭接點 46">
            <a:extLst>
              <a:ext uri="{FF2B5EF4-FFF2-40B4-BE49-F238E27FC236}">
                <a16:creationId xmlns:a16="http://schemas.microsoft.com/office/drawing/2014/main" id="{F4F86178-B696-4516-8D5B-680874AE3B4F}"/>
              </a:ext>
            </a:extLst>
          </p:cNvPr>
          <p:cNvCxnSpPr>
            <a:cxnSpLocks/>
          </p:cNvCxnSpPr>
          <p:nvPr/>
        </p:nvCxnSpPr>
        <p:spPr>
          <a:xfrm flipH="1">
            <a:off x="3621760" y="3236769"/>
            <a:ext cx="5871257"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B7E6F49E-DEF5-4FB9-92F2-45BF2E3259AF}"/>
              </a:ext>
            </a:extLst>
          </p:cNvPr>
          <p:cNvSpPr txBox="1"/>
          <p:nvPr/>
        </p:nvSpPr>
        <p:spPr>
          <a:xfrm>
            <a:off x="5502417" y="3089490"/>
            <a:ext cx="1245407" cy="246221"/>
          </a:xfrm>
          <a:prstGeom prst="rect">
            <a:avLst/>
          </a:prstGeom>
          <a:solidFill>
            <a:schemeClr val="bg1"/>
          </a:solidFill>
        </p:spPr>
        <p:txBody>
          <a:bodyPr wrap="square" rtlCol="0">
            <a:spAutoFit/>
          </a:bodyPr>
          <a:lstStyle/>
          <a:p>
            <a:r>
              <a:rPr lang="zh-CN" altLang="en-US" sz="1000" dirty="0"/>
              <a:t>返回病人相关信息</a:t>
            </a:r>
          </a:p>
        </p:txBody>
      </p:sp>
      <p:cxnSp>
        <p:nvCxnSpPr>
          <p:cNvPr id="52" name="直線單箭頭接點 51">
            <a:extLst>
              <a:ext uri="{FF2B5EF4-FFF2-40B4-BE49-F238E27FC236}">
                <a16:creationId xmlns:a16="http://schemas.microsoft.com/office/drawing/2014/main" id="{B2296BF3-E61B-4B6B-973A-CC015ACF0FE7}"/>
              </a:ext>
            </a:extLst>
          </p:cNvPr>
          <p:cNvCxnSpPr>
            <a:cxnSpLocks/>
          </p:cNvCxnSpPr>
          <p:nvPr/>
        </p:nvCxnSpPr>
        <p:spPr>
          <a:xfrm flipH="1">
            <a:off x="1344127" y="3236769"/>
            <a:ext cx="2131165"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E618BB3E-12C6-4DF7-B5EA-95378E8978D6}"/>
              </a:ext>
            </a:extLst>
          </p:cNvPr>
          <p:cNvSpPr txBox="1"/>
          <p:nvPr/>
        </p:nvSpPr>
        <p:spPr>
          <a:xfrm>
            <a:off x="1701491" y="3108960"/>
            <a:ext cx="1284004" cy="400110"/>
          </a:xfrm>
          <a:prstGeom prst="rect">
            <a:avLst/>
          </a:prstGeom>
          <a:solidFill>
            <a:schemeClr val="bg1"/>
          </a:solidFill>
        </p:spPr>
        <p:txBody>
          <a:bodyPr wrap="square" rtlCol="0">
            <a:spAutoFit/>
          </a:bodyPr>
          <a:lstStyle/>
          <a:p>
            <a:r>
              <a:rPr lang="zh-CN" altLang="en-US" sz="1000" dirty="0"/>
              <a:t>显示病人信息和历史测试结果序列</a:t>
            </a:r>
          </a:p>
        </p:txBody>
      </p:sp>
      <p:sp>
        <p:nvSpPr>
          <p:cNvPr id="60" name="矩形 59">
            <a:extLst>
              <a:ext uri="{FF2B5EF4-FFF2-40B4-BE49-F238E27FC236}">
                <a16:creationId xmlns:a16="http://schemas.microsoft.com/office/drawing/2014/main" id="{3F2CACF0-70DA-46CC-A10C-95BFA3D4EF2A}"/>
              </a:ext>
            </a:extLst>
          </p:cNvPr>
          <p:cNvSpPr/>
          <p:nvPr/>
        </p:nvSpPr>
        <p:spPr>
          <a:xfrm>
            <a:off x="713233" y="3909729"/>
            <a:ext cx="2431936" cy="5278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100" dirty="0">
                <a:solidFill>
                  <a:schemeClr val="tx1"/>
                </a:solidFill>
              </a:rPr>
              <a:t>   </a:t>
            </a:r>
            <a:r>
              <a:rPr lang="zh-CN" altLang="en-US" sz="1000" b="1" dirty="0">
                <a:solidFill>
                  <a:schemeClr val="tx1"/>
                </a:solidFill>
              </a:rPr>
              <a:t>根据提示按要求拍摄视频</a:t>
            </a:r>
          </a:p>
        </p:txBody>
      </p:sp>
      <p:sp>
        <p:nvSpPr>
          <p:cNvPr id="62" name="矩形: 摺角紙張 61">
            <a:extLst>
              <a:ext uri="{FF2B5EF4-FFF2-40B4-BE49-F238E27FC236}">
                <a16:creationId xmlns:a16="http://schemas.microsoft.com/office/drawing/2014/main" id="{F30AB2E0-2636-4D01-B823-F2A5071CAE73}"/>
              </a:ext>
            </a:extLst>
          </p:cNvPr>
          <p:cNvSpPr/>
          <p:nvPr/>
        </p:nvSpPr>
        <p:spPr>
          <a:xfrm>
            <a:off x="707024" y="3907835"/>
            <a:ext cx="925907" cy="232994"/>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rPr>
              <a:t>为病人发起测量</a:t>
            </a:r>
          </a:p>
        </p:txBody>
      </p:sp>
      <p:cxnSp>
        <p:nvCxnSpPr>
          <p:cNvPr id="64" name="直線接點 63">
            <a:extLst>
              <a:ext uri="{FF2B5EF4-FFF2-40B4-BE49-F238E27FC236}">
                <a16:creationId xmlns:a16="http://schemas.microsoft.com/office/drawing/2014/main" id="{8D60AB59-F5C5-4B9F-87BC-A5652BAD5873}"/>
              </a:ext>
            </a:extLst>
          </p:cNvPr>
          <p:cNvCxnSpPr>
            <a:cxnSpLocks/>
          </p:cNvCxnSpPr>
          <p:nvPr/>
        </p:nvCxnSpPr>
        <p:spPr>
          <a:xfrm>
            <a:off x="548639" y="3877056"/>
            <a:ext cx="9875509"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E6A3B1FE-BEB3-4832-95DF-E6BB139A5578}"/>
              </a:ext>
            </a:extLst>
          </p:cNvPr>
          <p:cNvSpPr/>
          <p:nvPr/>
        </p:nvSpPr>
        <p:spPr>
          <a:xfrm>
            <a:off x="1201610" y="4514295"/>
            <a:ext cx="137119" cy="392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線單箭頭接點 66">
            <a:extLst>
              <a:ext uri="{FF2B5EF4-FFF2-40B4-BE49-F238E27FC236}">
                <a16:creationId xmlns:a16="http://schemas.microsoft.com/office/drawing/2014/main" id="{0605157E-9B26-486A-A495-A4EFEAB6C5F7}"/>
              </a:ext>
            </a:extLst>
          </p:cNvPr>
          <p:cNvCxnSpPr>
            <a:cxnSpLocks/>
          </p:cNvCxnSpPr>
          <p:nvPr/>
        </p:nvCxnSpPr>
        <p:spPr>
          <a:xfrm>
            <a:off x="1372131" y="4686506"/>
            <a:ext cx="21031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E6905BEB-B622-4CFC-B4F1-256FF4A8237D}"/>
              </a:ext>
            </a:extLst>
          </p:cNvPr>
          <p:cNvSpPr txBox="1"/>
          <p:nvPr/>
        </p:nvSpPr>
        <p:spPr>
          <a:xfrm>
            <a:off x="1567780" y="4477787"/>
            <a:ext cx="1577388" cy="400110"/>
          </a:xfrm>
          <a:prstGeom prst="rect">
            <a:avLst/>
          </a:prstGeom>
          <a:solidFill>
            <a:schemeClr val="bg1"/>
          </a:solidFill>
        </p:spPr>
        <p:txBody>
          <a:bodyPr wrap="square" rtlCol="0">
            <a:spAutoFit/>
          </a:bodyPr>
          <a:lstStyle/>
          <a:p>
            <a:r>
              <a:rPr lang="zh-CN" altLang="en-US" sz="1000" dirty="0"/>
              <a:t>将视频拆解为待处理序列图像并对其进行上传</a:t>
            </a:r>
          </a:p>
        </p:txBody>
      </p:sp>
      <p:cxnSp>
        <p:nvCxnSpPr>
          <p:cNvPr id="73" name="直線接點 72">
            <a:extLst>
              <a:ext uri="{FF2B5EF4-FFF2-40B4-BE49-F238E27FC236}">
                <a16:creationId xmlns:a16="http://schemas.microsoft.com/office/drawing/2014/main" id="{E89ACDDB-0129-4BCC-A692-5584EB670AC6}"/>
              </a:ext>
            </a:extLst>
          </p:cNvPr>
          <p:cNvCxnSpPr>
            <a:cxnSpLocks/>
          </p:cNvCxnSpPr>
          <p:nvPr/>
        </p:nvCxnSpPr>
        <p:spPr>
          <a:xfrm>
            <a:off x="7117077" y="1663762"/>
            <a:ext cx="0" cy="388329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7D3F9211-B655-44CF-B6BD-00BD68B7DD60}"/>
              </a:ext>
            </a:extLst>
          </p:cNvPr>
          <p:cNvSpPr/>
          <p:nvPr/>
        </p:nvSpPr>
        <p:spPr>
          <a:xfrm>
            <a:off x="3486783" y="4046424"/>
            <a:ext cx="134234" cy="1500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線單箭頭接點 76">
            <a:extLst>
              <a:ext uri="{FF2B5EF4-FFF2-40B4-BE49-F238E27FC236}">
                <a16:creationId xmlns:a16="http://schemas.microsoft.com/office/drawing/2014/main" id="{58BD4462-49BF-4891-B593-28054E7877BB}"/>
              </a:ext>
            </a:extLst>
          </p:cNvPr>
          <p:cNvCxnSpPr>
            <a:cxnSpLocks/>
          </p:cNvCxnSpPr>
          <p:nvPr/>
        </p:nvCxnSpPr>
        <p:spPr>
          <a:xfrm>
            <a:off x="3621759" y="4164991"/>
            <a:ext cx="3426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CE7B16F7-CC98-4BD2-A18A-DAA67A5A9C04}"/>
              </a:ext>
            </a:extLst>
          </p:cNvPr>
          <p:cNvSpPr/>
          <p:nvPr/>
        </p:nvSpPr>
        <p:spPr>
          <a:xfrm>
            <a:off x="7048517" y="4040985"/>
            <a:ext cx="149333" cy="12662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字方塊 84">
            <a:extLst>
              <a:ext uri="{FF2B5EF4-FFF2-40B4-BE49-F238E27FC236}">
                <a16:creationId xmlns:a16="http://schemas.microsoft.com/office/drawing/2014/main" id="{06C90961-1281-40D5-8D78-386F64F89CAC}"/>
              </a:ext>
            </a:extLst>
          </p:cNvPr>
          <p:cNvSpPr txBox="1"/>
          <p:nvPr/>
        </p:nvSpPr>
        <p:spPr>
          <a:xfrm>
            <a:off x="4356376" y="4036953"/>
            <a:ext cx="2087089" cy="246221"/>
          </a:xfrm>
          <a:prstGeom prst="rect">
            <a:avLst/>
          </a:prstGeom>
          <a:solidFill>
            <a:schemeClr val="bg1"/>
          </a:solidFill>
        </p:spPr>
        <p:txBody>
          <a:bodyPr wrap="square" rtlCol="0">
            <a:spAutoFit/>
          </a:bodyPr>
          <a:lstStyle/>
          <a:p>
            <a:r>
              <a:rPr lang="zh-CN" altLang="en-US" sz="1000" dirty="0"/>
              <a:t>发起任务请求</a:t>
            </a:r>
            <a:r>
              <a:rPr lang="en-US" altLang="zh-CN" sz="1000" dirty="0"/>
              <a:t>,</a:t>
            </a:r>
            <a:r>
              <a:rPr lang="zh-CN" altLang="en-US" sz="1000" dirty="0"/>
              <a:t>调用</a:t>
            </a:r>
            <a:r>
              <a:rPr lang="en-US" altLang="zh-CN" sz="1000" dirty="0"/>
              <a:t>AI API</a:t>
            </a:r>
            <a:r>
              <a:rPr lang="zh-CN" altLang="en-US" sz="1000" dirty="0"/>
              <a:t>进行分析</a:t>
            </a:r>
          </a:p>
        </p:txBody>
      </p:sp>
      <p:sp>
        <p:nvSpPr>
          <p:cNvPr id="90" name="文字方塊 89">
            <a:extLst>
              <a:ext uri="{FF2B5EF4-FFF2-40B4-BE49-F238E27FC236}">
                <a16:creationId xmlns:a16="http://schemas.microsoft.com/office/drawing/2014/main" id="{D5A8BE45-C263-416C-A46E-A351FE773984}"/>
              </a:ext>
            </a:extLst>
          </p:cNvPr>
          <p:cNvSpPr txBox="1"/>
          <p:nvPr/>
        </p:nvSpPr>
        <p:spPr>
          <a:xfrm>
            <a:off x="4872788" y="5060992"/>
            <a:ext cx="1018680" cy="246221"/>
          </a:xfrm>
          <a:prstGeom prst="rect">
            <a:avLst/>
          </a:prstGeom>
          <a:solidFill>
            <a:schemeClr val="bg1"/>
          </a:solidFill>
        </p:spPr>
        <p:txBody>
          <a:bodyPr wrap="square" rtlCol="0">
            <a:spAutoFit/>
          </a:bodyPr>
          <a:lstStyle/>
          <a:p>
            <a:r>
              <a:rPr lang="zh-CN" altLang="en-US" sz="1000" dirty="0"/>
              <a:t>生成分析结果</a:t>
            </a:r>
          </a:p>
        </p:txBody>
      </p:sp>
      <p:cxnSp>
        <p:nvCxnSpPr>
          <p:cNvPr id="93" name="直線單箭頭接點 92">
            <a:extLst>
              <a:ext uri="{FF2B5EF4-FFF2-40B4-BE49-F238E27FC236}">
                <a16:creationId xmlns:a16="http://schemas.microsoft.com/office/drawing/2014/main" id="{F33F3428-57AB-4F7A-A6FF-DD31CCCCC8DF}"/>
              </a:ext>
            </a:extLst>
          </p:cNvPr>
          <p:cNvCxnSpPr>
            <a:cxnSpLocks/>
          </p:cNvCxnSpPr>
          <p:nvPr/>
        </p:nvCxnSpPr>
        <p:spPr>
          <a:xfrm flipH="1">
            <a:off x="1358127" y="5191371"/>
            <a:ext cx="2103163" cy="0"/>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a16="http://schemas.microsoft.com/office/drawing/2014/main" id="{C06AE759-B408-44C8-9B7B-2EF600FEB7B9}"/>
              </a:ext>
            </a:extLst>
          </p:cNvPr>
          <p:cNvSpPr txBox="1"/>
          <p:nvPr/>
        </p:nvSpPr>
        <p:spPr>
          <a:xfrm>
            <a:off x="1875203" y="5068260"/>
            <a:ext cx="1133179" cy="246221"/>
          </a:xfrm>
          <a:prstGeom prst="rect">
            <a:avLst/>
          </a:prstGeom>
          <a:solidFill>
            <a:schemeClr val="bg1"/>
          </a:solidFill>
        </p:spPr>
        <p:txBody>
          <a:bodyPr wrap="square" rtlCol="0">
            <a:spAutoFit/>
          </a:bodyPr>
          <a:lstStyle/>
          <a:p>
            <a:r>
              <a:rPr lang="zh-CN" altLang="en-US" sz="1000" dirty="0"/>
              <a:t>结果可视化展示</a:t>
            </a:r>
          </a:p>
        </p:txBody>
      </p:sp>
      <p:sp>
        <p:nvSpPr>
          <p:cNvPr id="109" name="矩形 108">
            <a:extLst>
              <a:ext uri="{FF2B5EF4-FFF2-40B4-BE49-F238E27FC236}">
                <a16:creationId xmlns:a16="http://schemas.microsoft.com/office/drawing/2014/main" id="{D438495E-C450-4DFE-B326-6B470ED70F27}"/>
              </a:ext>
            </a:extLst>
          </p:cNvPr>
          <p:cNvSpPr/>
          <p:nvPr/>
        </p:nvSpPr>
        <p:spPr>
          <a:xfrm>
            <a:off x="1260659" y="5504819"/>
            <a:ext cx="1394888" cy="337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100" dirty="0">
                <a:solidFill>
                  <a:schemeClr val="tx1"/>
                </a:solidFill>
              </a:rPr>
              <a:t>   </a:t>
            </a:r>
            <a:r>
              <a:rPr lang="zh-CN" altLang="en-US" sz="1000" b="1" dirty="0">
                <a:solidFill>
                  <a:schemeClr val="tx1"/>
                </a:solidFill>
              </a:rPr>
              <a:t>确定上传结果</a:t>
            </a:r>
          </a:p>
        </p:txBody>
      </p:sp>
      <p:sp>
        <p:nvSpPr>
          <p:cNvPr id="99" name="矩形 98">
            <a:extLst>
              <a:ext uri="{FF2B5EF4-FFF2-40B4-BE49-F238E27FC236}">
                <a16:creationId xmlns:a16="http://schemas.microsoft.com/office/drawing/2014/main" id="{97087163-7DEA-462D-84AB-F955A0ADF981}"/>
              </a:ext>
            </a:extLst>
          </p:cNvPr>
          <p:cNvSpPr/>
          <p:nvPr/>
        </p:nvSpPr>
        <p:spPr>
          <a:xfrm>
            <a:off x="1189321" y="5188117"/>
            <a:ext cx="137119" cy="392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摺角紙張 112">
            <a:extLst>
              <a:ext uri="{FF2B5EF4-FFF2-40B4-BE49-F238E27FC236}">
                <a16:creationId xmlns:a16="http://schemas.microsoft.com/office/drawing/2014/main" id="{609DE47E-5D65-4A86-8A9E-EE7F8F6643EA}"/>
              </a:ext>
            </a:extLst>
          </p:cNvPr>
          <p:cNvSpPr/>
          <p:nvPr/>
        </p:nvSpPr>
        <p:spPr>
          <a:xfrm>
            <a:off x="1263007" y="5502994"/>
            <a:ext cx="438484" cy="241505"/>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rPr>
              <a:t>选项</a:t>
            </a:r>
          </a:p>
        </p:txBody>
      </p:sp>
      <p:cxnSp>
        <p:nvCxnSpPr>
          <p:cNvPr id="114" name="直線單箭頭接點 113">
            <a:extLst>
              <a:ext uri="{FF2B5EF4-FFF2-40B4-BE49-F238E27FC236}">
                <a16:creationId xmlns:a16="http://schemas.microsoft.com/office/drawing/2014/main" id="{8AE9A830-789B-4855-8EC3-CEB0FCBA61CD}"/>
              </a:ext>
            </a:extLst>
          </p:cNvPr>
          <p:cNvCxnSpPr>
            <a:cxnSpLocks/>
          </p:cNvCxnSpPr>
          <p:nvPr/>
        </p:nvCxnSpPr>
        <p:spPr>
          <a:xfrm>
            <a:off x="2655547" y="5744499"/>
            <a:ext cx="68221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35B709C3-9B0D-4B4F-81B8-97858551B1AC}"/>
              </a:ext>
            </a:extLst>
          </p:cNvPr>
          <p:cNvSpPr/>
          <p:nvPr/>
        </p:nvSpPr>
        <p:spPr>
          <a:xfrm>
            <a:off x="9477736" y="5227986"/>
            <a:ext cx="137119" cy="640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503D1484-E46F-4438-BD17-49D202508E95}"/>
              </a:ext>
            </a:extLst>
          </p:cNvPr>
          <p:cNvSpPr/>
          <p:nvPr/>
        </p:nvSpPr>
        <p:spPr>
          <a:xfrm>
            <a:off x="10617503" y="5502994"/>
            <a:ext cx="1441851" cy="393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u="sng" dirty="0"/>
              <a:t>外部</a:t>
            </a:r>
            <a:r>
              <a:rPr lang="en-US" altLang="zh-CN" u="sng" dirty="0"/>
              <a:t>HIS</a:t>
            </a:r>
            <a:r>
              <a:rPr lang="zh-CN" altLang="en-US" u="sng" dirty="0"/>
              <a:t>接口</a:t>
            </a:r>
          </a:p>
        </p:txBody>
      </p:sp>
      <p:sp>
        <p:nvSpPr>
          <p:cNvPr id="127" name="文字方塊 126">
            <a:extLst>
              <a:ext uri="{FF2B5EF4-FFF2-40B4-BE49-F238E27FC236}">
                <a16:creationId xmlns:a16="http://schemas.microsoft.com/office/drawing/2014/main" id="{6DEB9D3D-5B9B-47F0-BF7C-338100424FA8}"/>
              </a:ext>
            </a:extLst>
          </p:cNvPr>
          <p:cNvSpPr txBox="1"/>
          <p:nvPr/>
        </p:nvSpPr>
        <p:spPr>
          <a:xfrm>
            <a:off x="9640576" y="5475043"/>
            <a:ext cx="757851" cy="246221"/>
          </a:xfrm>
          <a:prstGeom prst="rect">
            <a:avLst/>
          </a:prstGeom>
          <a:solidFill>
            <a:schemeClr val="bg1"/>
          </a:solidFill>
        </p:spPr>
        <p:txBody>
          <a:bodyPr wrap="square" rtlCol="0">
            <a:spAutoFit/>
          </a:bodyPr>
          <a:lstStyle/>
          <a:p>
            <a:r>
              <a:rPr lang="zh-CN" altLang="en-US" sz="1000" dirty="0"/>
              <a:t>数据同步</a:t>
            </a:r>
          </a:p>
        </p:txBody>
      </p:sp>
      <p:cxnSp>
        <p:nvCxnSpPr>
          <p:cNvPr id="122" name="直線單箭頭接點 121">
            <a:extLst>
              <a:ext uri="{FF2B5EF4-FFF2-40B4-BE49-F238E27FC236}">
                <a16:creationId xmlns:a16="http://schemas.microsoft.com/office/drawing/2014/main" id="{21E9D54A-0971-4098-87DC-171CEBFE4073}"/>
              </a:ext>
            </a:extLst>
          </p:cNvPr>
          <p:cNvCxnSpPr>
            <a:cxnSpLocks/>
          </p:cNvCxnSpPr>
          <p:nvPr/>
        </p:nvCxnSpPr>
        <p:spPr>
          <a:xfrm>
            <a:off x="9614855" y="5720286"/>
            <a:ext cx="1002648" cy="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0658CBB1-BFAF-4A3B-A379-D56984A4783C}"/>
              </a:ext>
            </a:extLst>
          </p:cNvPr>
          <p:cNvCxnSpPr>
            <a:cxnSpLocks/>
          </p:cNvCxnSpPr>
          <p:nvPr/>
        </p:nvCxnSpPr>
        <p:spPr>
          <a:xfrm>
            <a:off x="1372131" y="3033018"/>
            <a:ext cx="2089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3EB01D0-63DD-4DDF-A778-D37D1ED095C7}"/>
              </a:ext>
            </a:extLst>
          </p:cNvPr>
          <p:cNvSpPr txBox="1"/>
          <p:nvPr/>
        </p:nvSpPr>
        <p:spPr>
          <a:xfrm>
            <a:off x="1701491" y="3495885"/>
            <a:ext cx="1508829" cy="246221"/>
          </a:xfrm>
          <a:prstGeom prst="rect">
            <a:avLst/>
          </a:prstGeom>
          <a:solidFill>
            <a:schemeClr val="bg1"/>
          </a:solidFill>
        </p:spPr>
        <p:txBody>
          <a:bodyPr wrap="square" rtlCol="0">
            <a:spAutoFit/>
          </a:bodyPr>
          <a:lstStyle/>
          <a:p>
            <a:r>
              <a:rPr lang="zh-CN" altLang="en-US" sz="1000" dirty="0"/>
              <a:t>显示对比分析结果结果</a:t>
            </a:r>
          </a:p>
        </p:txBody>
      </p:sp>
      <p:sp>
        <p:nvSpPr>
          <p:cNvPr id="9" name="矩形 8">
            <a:extLst>
              <a:ext uri="{FF2B5EF4-FFF2-40B4-BE49-F238E27FC236}">
                <a16:creationId xmlns:a16="http://schemas.microsoft.com/office/drawing/2014/main" id="{4F350708-5997-43CB-9C90-BF1A001B4B3B}"/>
              </a:ext>
            </a:extLst>
          </p:cNvPr>
          <p:cNvSpPr/>
          <p:nvPr/>
        </p:nvSpPr>
        <p:spPr>
          <a:xfrm>
            <a:off x="3573894" y="3457207"/>
            <a:ext cx="1490766" cy="371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100" dirty="0">
                <a:solidFill>
                  <a:schemeClr val="tx1"/>
                </a:solidFill>
              </a:rPr>
              <a:t>   </a:t>
            </a:r>
            <a:r>
              <a:rPr lang="zh-CN" altLang="en-US" sz="1000" b="1" dirty="0">
                <a:solidFill>
                  <a:schemeClr val="tx1"/>
                </a:solidFill>
              </a:rPr>
              <a:t>通知病人复测</a:t>
            </a:r>
          </a:p>
        </p:txBody>
      </p:sp>
      <p:sp>
        <p:nvSpPr>
          <p:cNvPr id="10" name="矩形: 摺角紙張 9">
            <a:extLst>
              <a:ext uri="{FF2B5EF4-FFF2-40B4-BE49-F238E27FC236}">
                <a16:creationId xmlns:a16="http://schemas.microsoft.com/office/drawing/2014/main" id="{CD65A35F-3249-4B7B-A78D-B0583D124877}"/>
              </a:ext>
            </a:extLst>
          </p:cNvPr>
          <p:cNvSpPr/>
          <p:nvPr/>
        </p:nvSpPr>
        <p:spPr>
          <a:xfrm>
            <a:off x="3567684" y="3449351"/>
            <a:ext cx="438484" cy="241505"/>
          </a:xfrm>
          <a:prstGeom prst="foldedCorner">
            <a:avLst/>
          </a:prstGeom>
          <a:solidFill>
            <a:srgbClr val="D0E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800" dirty="0">
                <a:solidFill>
                  <a:schemeClr val="tx1"/>
                </a:solidFill>
              </a:rPr>
              <a:t>选项</a:t>
            </a:r>
          </a:p>
        </p:txBody>
      </p:sp>
      <p:cxnSp>
        <p:nvCxnSpPr>
          <p:cNvPr id="58" name="直線單箭頭接點 57">
            <a:extLst>
              <a:ext uri="{FF2B5EF4-FFF2-40B4-BE49-F238E27FC236}">
                <a16:creationId xmlns:a16="http://schemas.microsoft.com/office/drawing/2014/main" id="{D8A44C79-771B-42E3-B8FF-240D00C16C97}"/>
              </a:ext>
            </a:extLst>
          </p:cNvPr>
          <p:cNvCxnSpPr>
            <a:cxnSpLocks/>
          </p:cNvCxnSpPr>
          <p:nvPr/>
        </p:nvCxnSpPr>
        <p:spPr>
          <a:xfrm>
            <a:off x="2907289" y="5896899"/>
            <a:ext cx="6722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D9C02A1-A743-49D4-9026-F74CD2313530}"/>
              </a:ext>
            </a:extLst>
          </p:cNvPr>
          <p:cNvCxnSpPr>
            <a:cxnSpLocks/>
          </p:cNvCxnSpPr>
          <p:nvPr/>
        </p:nvCxnSpPr>
        <p:spPr>
          <a:xfrm>
            <a:off x="5088076" y="3709821"/>
            <a:ext cx="5435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771407F-D512-438B-B585-99F0A000E19C}"/>
              </a:ext>
            </a:extLst>
          </p:cNvPr>
          <p:cNvSpPr/>
          <p:nvPr/>
        </p:nvSpPr>
        <p:spPr>
          <a:xfrm>
            <a:off x="10569938" y="3514643"/>
            <a:ext cx="1441851" cy="531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u="sng" dirty="0"/>
              <a:t>外部通知接口</a:t>
            </a:r>
            <a:br>
              <a:rPr lang="en-US" altLang="zh-CN" sz="1050" u="sng" dirty="0"/>
            </a:br>
            <a:r>
              <a:rPr lang="en-US" altLang="zh-CN" sz="1050" u="sng" dirty="0"/>
              <a:t>(</a:t>
            </a:r>
            <a:r>
              <a:rPr lang="zh-CN" altLang="en-US" sz="1050" u="sng" dirty="0"/>
              <a:t>短信、小程序消息</a:t>
            </a:r>
            <a:r>
              <a:rPr lang="en-US" altLang="zh-CN" sz="1050" u="sng" dirty="0"/>
              <a:t>)</a:t>
            </a:r>
            <a:endParaRPr lang="zh-CN" altLang="en-US" sz="1050" u="sng" dirty="0"/>
          </a:p>
        </p:txBody>
      </p:sp>
      <p:pic>
        <p:nvPicPr>
          <p:cNvPr id="61" name="图片 60">
            <a:extLst>
              <a:ext uri="{FF2B5EF4-FFF2-40B4-BE49-F238E27FC236}">
                <a16:creationId xmlns:a16="http://schemas.microsoft.com/office/drawing/2014/main" id="{DFCEA64D-C4E2-4480-9D6A-CEF541B6F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56" name="图片 55">
            <a:extLst>
              <a:ext uri="{FF2B5EF4-FFF2-40B4-BE49-F238E27FC236}">
                <a16:creationId xmlns:a16="http://schemas.microsoft.com/office/drawing/2014/main" id="{9368A77D-44D1-4928-B5FB-6347CD63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1941054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7AF8AAE5-0227-46BE-9D2F-33D446DCC64B}"/>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05 </a:t>
            </a:r>
            <a:r>
              <a:rPr lang="zh-CN" altLang="en-US" sz="4000" dirty="0">
                <a:latin typeface="黑体" panose="02010609060101010101" pitchFamily="49" charset="-122"/>
                <a:ea typeface="黑体" panose="02010609060101010101" pitchFamily="49" charset="-122"/>
                <a:cs typeface="永中粗黑" panose="02010600030101010101" pitchFamily="2" charset="-122"/>
              </a:rPr>
              <a:t>实施目标</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599287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C0DF37-7D59-4768-8612-97B6F4AA991E}"/>
              </a:ext>
            </a:extLst>
          </p:cNvPr>
          <p:cNvSpPr>
            <a:spLocks noGrp="1"/>
          </p:cNvSpPr>
          <p:nvPr>
            <p:ph idx="1"/>
          </p:nvPr>
        </p:nvSpPr>
        <p:spPr>
          <a:xfrm>
            <a:off x="445476" y="760603"/>
            <a:ext cx="11336216" cy="5032111"/>
          </a:xfrm>
        </p:spPr>
        <p:txBody>
          <a:bodyPr>
            <a:noAutofit/>
          </a:bodyPr>
          <a:lstStyle/>
          <a:p>
            <a:pPr marL="0" indent="0">
              <a:lnSpc>
                <a:spcPct val="150000"/>
              </a:lnSpc>
              <a:buNone/>
            </a:pPr>
            <a:r>
              <a:rPr lang="zh-CN" altLang="en-US" sz="1800" dirty="0">
                <a:latin typeface="+mn-ea"/>
                <a:cs typeface="永中粗黑" panose="02010600030101010101" pitchFamily="2" charset="-122"/>
              </a:rPr>
              <a:t>我们的产品</a:t>
            </a:r>
            <a:r>
              <a:rPr lang="zh-CN" altLang="en-US" sz="1800" b="0" i="0" u="none" strike="noStrike" baseline="0" dirty="0">
                <a:latin typeface="+mn-ea"/>
                <a:cs typeface="永中粗黑" panose="02010600030101010101" pitchFamily="2" charset="-122"/>
              </a:rPr>
              <a:t>关节活动度智能测量系统运用临床大数据比对</a:t>
            </a:r>
            <a:r>
              <a:rPr lang="en-US" altLang="zh-CN" sz="1800" b="0" i="0" u="none" strike="noStrike" baseline="0" dirty="0">
                <a:latin typeface="+mn-ea"/>
                <a:cs typeface="永中粗黑" panose="02010600030101010101" pitchFamily="2" charset="-122"/>
              </a:rPr>
              <a:t>+AI</a:t>
            </a:r>
            <a:r>
              <a:rPr lang="zh-CN" altLang="en-US" sz="1800" b="0" i="0" u="none" strike="noStrike" baseline="0" dirty="0">
                <a:latin typeface="+mn-ea"/>
                <a:cs typeface="永中粗黑" panose="02010600030101010101" pitchFamily="2" charset="-122"/>
              </a:rPr>
              <a:t>智能运算技术，可极大地避免医生诊断失误，提高诊疗质量。产品可服务对象广，市场需求大。</a:t>
            </a:r>
            <a:r>
              <a:rPr lang="zh-CN" altLang="en-US" sz="1800" dirty="0">
                <a:latin typeface="+mn-ea"/>
                <a:cs typeface="永中粗黑" panose="02010600030101010101" pitchFamily="2" charset="-122"/>
              </a:rPr>
              <a:t>推向市场后即可广泛应用于各级医疗机构、康复机构、养老服务机构及司法鉴定机构等，服务于百姓健康。</a:t>
            </a:r>
            <a:endParaRPr lang="en-US" altLang="zh-CN" sz="1800" dirty="0">
              <a:latin typeface="+mn-ea"/>
              <a:cs typeface="永中粗黑" panose="02010600030101010101" pitchFamily="2" charset="-122"/>
            </a:endParaRPr>
          </a:p>
          <a:p>
            <a:pPr marL="273050" indent="0">
              <a:lnSpc>
                <a:spcPct val="150000"/>
              </a:lnSpc>
              <a:buNone/>
            </a:pPr>
            <a:r>
              <a:rPr lang="en-US" altLang="zh-CN" sz="1800" dirty="0">
                <a:latin typeface="+mn-ea"/>
                <a:cs typeface="永中粗黑" panose="02010600030101010101" pitchFamily="2" charset="-122"/>
              </a:rPr>
              <a:t>1.</a:t>
            </a:r>
            <a:r>
              <a:rPr lang="zh-CN" altLang="en-US" sz="1800" dirty="0">
                <a:latin typeface="+mn-ea"/>
                <a:cs typeface="永中粗黑" panose="02010600030101010101" pitchFamily="2" charset="-122"/>
              </a:rPr>
              <a:t>初期目标：已和佛山市第五人民医院及佛山科学技术学院联合申请并立项</a:t>
            </a:r>
            <a:r>
              <a:rPr lang="en-US" altLang="zh-CN" sz="1800" b="1" dirty="0">
                <a:latin typeface="+mn-ea"/>
                <a:cs typeface="永中粗黑" panose="02010600030101010101" pitchFamily="2" charset="-122"/>
              </a:rPr>
              <a:t>2019</a:t>
            </a:r>
            <a:r>
              <a:rPr lang="zh-CN" altLang="en-US" sz="1800" b="1" dirty="0">
                <a:latin typeface="+mn-ea"/>
                <a:cs typeface="永中粗黑" panose="02010600030101010101" pitchFamily="2" charset="-122"/>
              </a:rPr>
              <a:t>广东省普通高校重点领域专项</a:t>
            </a:r>
            <a:r>
              <a:rPr lang="en-US" altLang="zh-CN" sz="1800" b="1" dirty="0">
                <a:latin typeface="+mn-ea"/>
                <a:cs typeface="永中粗黑" panose="02010600030101010101" pitchFamily="2" charset="-122"/>
              </a:rPr>
              <a:t>(</a:t>
            </a:r>
            <a:r>
              <a:rPr lang="zh-CN" altLang="en-US" sz="1800" b="1" dirty="0">
                <a:latin typeface="+mn-ea"/>
                <a:cs typeface="永中粗黑" panose="02010600030101010101" pitchFamily="2" charset="-122"/>
              </a:rPr>
              <a:t>人工智能专项</a:t>
            </a:r>
            <a:r>
              <a:rPr lang="en-US" altLang="zh-CN" sz="1800" b="1" dirty="0">
                <a:latin typeface="+mn-ea"/>
                <a:cs typeface="永中粗黑" panose="02010600030101010101" pitchFamily="2" charset="-122"/>
              </a:rPr>
              <a:t>)</a:t>
            </a:r>
            <a:r>
              <a:rPr lang="zh-CN" altLang="en-US" sz="1800" b="1" dirty="0">
                <a:latin typeface="+mn-ea"/>
                <a:cs typeface="永中粗黑" panose="02010600030101010101" pitchFamily="2" charset="-122"/>
              </a:rPr>
              <a:t>课题</a:t>
            </a:r>
            <a:r>
              <a:rPr lang="en-US" altLang="zh-CN" sz="1800" dirty="0">
                <a:latin typeface="+mn-ea"/>
                <a:cs typeface="永中粗黑" panose="02010600030101010101" pitchFamily="2" charset="-122"/>
              </a:rPr>
              <a:t>《</a:t>
            </a:r>
            <a:r>
              <a:rPr lang="zh-CN" altLang="en-US" sz="1800" dirty="0">
                <a:latin typeface="+mn-ea"/>
                <a:cs typeface="永中粗黑" panose="02010600030101010101" pitchFamily="2" charset="-122"/>
              </a:rPr>
              <a:t>基于客观标准化图像比对及智能运算技术的</a:t>
            </a:r>
            <a:r>
              <a:rPr lang="en-US" altLang="zh-CN" sz="1800" dirty="0">
                <a:latin typeface="+mn-ea"/>
                <a:cs typeface="永中粗黑" panose="02010600030101010101" pitchFamily="2" charset="-122"/>
              </a:rPr>
              <a:t>ROM</a:t>
            </a:r>
            <a:r>
              <a:rPr lang="zh-CN" altLang="en-US" sz="1800" dirty="0">
                <a:latin typeface="+mn-ea"/>
                <a:cs typeface="永中粗黑" panose="02010600030101010101" pitchFamily="2" charset="-122"/>
              </a:rPr>
              <a:t>康复评定</a:t>
            </a:r>
            <a:r>
              <a:rPr lang="en-US" altLang="zh-CN" sz="1800" dirty="0">
                <a:latin typeface="+mn-ea"/>
                <a:cs typeface="永中粗黑" panose="02010600030101010101" pitchFamily="2" charset="-122"/>
              </a:rPr>
              <a:t>AI</a:t>
            </a:r>
            <a:r>
              <a:rPr lang="zh-CN" altLang="en-US" sz="1800" dirty="0">
                <a:latin typeface="+mn-ea"/>
                <a:cs typeface="永中粗黑" panose="02010600030101010101" pitchFamily="2" charset="-122"/>
              </a:rPr>
              <a:t>产品研发及试用研究</a:t>
            </a:r>
            <a:r>
              <a:rPr lang="en-US" altLang="zh-CN" sz="1800" dirty="0">
                <a:latin typeface="+mn-ea"/>
                <a:cs typeface="永中粗黑" panose="02010600030101010101" pitchFamily="2" charset="-122"/>
              </a:rPr>
              <a:t>》</a:t>
            </a:r>
            <a:r>
              <a:rPr lang="zh-CN" altLang="en-US" sz="1800" dirty="0">
                <a:latin typeface="+mn-ea"/>
                <a:cs typeface="永中粗黑" panose="02010600030101010101" pitchFamily="2" charset="-122"/>
              </a:rPr>
              <a:t>。佛山市第五人民医院康复医学科是佛山市医学特色专科和广东省省级医学重点培育专科，同时也是佛山市康复医学会会长单位。我们已经在该院康复医学研究所建立了</a:t>
            </a:r>
            <a:r>
              <a:rPr lang="zh-CN" altLang="en-US" sz="1800" b="1" dirty="0">
                <a:latin typeface="+mn-ea"/>
                <a:cs typeface="永中粗黑" panose="02010600030101010101" pitchFamily="2" charset="-122"/>
              </a:rPr>
              <a:t>关节活动度康复评定实验室</a:t>
            </a:r>
            <a:r>
              <a:rPr lang="zh-CN" altLang="en-US" sz="1800" dirty="0">
                <a:latin typeface="+mn-ea"/>
                <a:cs typeface="永中粗黑" panose="02010600030101010101" pitchFamily="2" charset="-122"/>
              </a:rPr>
              <a:t>开展临床试验，进行数据采集和标注，将关键点识别法</a:t>
            </a:r>
            <a:r>
              <a:rPr lang="en-US" altLang="zh-CN" sz="1800" dirty="0" err="1">
                <a:latin typeface="+mn-ea"/>
                <a:cs typeface="永中粗黑" panose="02010600030101010101" pitchFamily="2" charset="-122"/>
              </a:rPr>
              <a:t>与传统量角器测量</a:t>
            </a:r>
            <a:r>
              <a:rPr lang="zh-CN" altLang="en-US" sz="1800" dirty="0">
                <a:latin typeface="+mn-ea"/>
                <a:cs typeface="永中粗黑" panose="02010600030101010101" pitchFamily="2" charset="-122"/>
              </a:rPr>
              <a:t>法进行比对</a:t>
            </a:r>
            <a:r>
              <a:rPr lang="en-US" altLang="zh-CN" sz="1800" dirty="0">
                <a:latin typeface="+mn-ea"/>
                <a:cs typeface="永中粗黑" panose="02010600030101010101" pitchFamily="2" charset="-122"/>
              </a:rPr>
              <a:t>分析</a:t>
            </a:r>
            <a:r>
              <a:rPr lang="zh-CN" altLang="en-US" sz="1800" dirty="0">
                <a:latin typeface="+mn-ea"/>
                <a:cs typeface="永中粗黑" panose="02010600030101010101" pitchFamily="2" charset="-122"/>
                <a:sym typeface="+mn-ea"/>
              </a:rPr>
              <a:t>及校正。</a:t>
            </a:r>
            <a:endParaRPr lang="en-US" altLang="zh-CN" sz="1800" dirty="0">
              <a:solidFill>
                <a:srgbClr val="C00000"/>
              </a:solidFill>
              <a:latin typeface="+mn-ea"/>
              <a:cs typeface="永中粗黑" panose="02010600030101010101" pitchFamily="2" charset="-122"/>
              <a:sym typeface="+mn-ea"/>
            </a:endParaRPr>
          </a:p>
          <a:p>
            <a:pPr marL="273050" indent="-273050">
              <a:lnSpc>
                <a:spcPct val="150000"/>
              </a:lnSpc>
              <a:buNone/>
            </a:pPr>
            <a:r>
              <a:rPr lang="en-US" altLang="zh-CN" sz="1800" dirty="0">
                <a:latin typeface="+mn-ea"/>
                <a:cs typeface="永中粗黑" panose="02010600030101010101" pitchFamily="2" charset="-122"/>
              </a:rPr>
              <a:t>    2.</a:t>
            </a:r>
            <a:r>
              <a:rPr lang="zh-CN" altLang="en-US" sz="1800" dirty="0">
                <a:latin typeface="+mn-ea"/>
                <a:cs typeface="永中粗黑" panose="02010600030101010101" pitchFamily="2" charset="-122"/>
              </a:rPr>
              <a:t>中期目标：在</a:t>
            </a:r>
            <a:r>
              <a:rPr lang="zh-CN" altLang="zh-CN" sz="1800" dirty="0">
                <a:latin typeface="+mn-ea"/>
                <a:cs typeface="永中粗黑" panose="02010600030101010101" pitchFamily="2" charset="-122"/>
              </a:rPr>
              <a:t>合作医院试用</a:t>
            </a:r>
            <a:r>
              <a:rPr lang="zh-CN" altLang="en-US" sz="1800" dirty="0">
                <a:latin typeface="+mn-ea"/>
                <a:cs typeface="永中粗黑" panose="02010600030101010101" pitchFamily="2" charset="-122"/>
              </a:rPr>
              <a:t>并组建</a:t>
            </a:r>
            <a:r>
              <a:rPr lang="zh-CN" altLang="zh-CN" sz="1800" dirty="0">
                <a:latin typeface="+mn-ea"/>
                <a:cs typeface="永中粗黑" panose="02010600030101010101" pitchFamily="2" charset="-122"/>
              </a:rPr>
              <a:t>成熟的人工智能技术产品</a:t>
            </a:r>
            <a:r>
              <a:rPr lang="zh-CN" altLang="en-US" sz="1800" dirty="0">
                <a:latin typeface="+mn-ea"/>
                <a:cs typeface="永中粗黑" panose="02010600030101010101" pitchFamily="2" charset="-122"/>
              </a:rPr>
              <a:t>。</a:t>
            </a:r>
            <a:endParaRPr lang="en-US" altLang="zh-CN" sz="1800" dirty="0">
              <a:latin typeface="+mn-ea"/>
              <a:cs typeface="永中粗黑" panose="02010600030101010101" pitchFamily="2" charset="-122"/>
            </a:endParaRPr>
          </a:p>
          <a:p>
            <a:pPr marL="273050" indent="0">
              <a:lnSpc>
                <a:spcPct val="150000"/>
              </a:lnSpc>
              <a:buNone/>
            </a:pPr>
            <a:r>
              <a:rPr lang="en-US" altLang="zh-CN" sz="1800" dirty="0">
                <a:latin typeface="+mn-ea"/>
                <a:cs typeface="永中粗黑" panose="02010600030101010101" pitchFamily="2" charset="-122"/>
              </a:rPr>
              <a:t>3.</a:t>
            </a:r>
            <a:r>
              <a:rPr lang="zh-CN" altLang="zh-CN" sz="1800" dirty="0">
                <a:latin typeface="+mn-ea"/>
                <a:cs typeface="永中粗黑" panose="02010600030101010101" pitchFamily="2" charset="-122"/>
              </a:rPr>
              <a:t>后期目标：</a:t>
            </a:r>
            <a:r>
              <a:rPr lang="zh-CN" altLang="en-US" sz="1800" dirty="0">
                <a:latin typeface="+mn-ea"/>
                <a:cs typeface="永中粗黑" panose="02010600030101010101" pitchFamily="2" charset="-122"/>
              </a:rPr>
              <a:t>（</a:t>
            </a:r>
            <a:r>
              <a:rPr lang="en-US" altLang="zh-CN" sz="1800" dirty="0">
                <a:latin typeface="+mn-ea"/>
                <a:cs typeface="永中粗黑" panose="02010600030101010101" pitchFamily="2" charset="-122"/>
              </a:rPr>
              <a:t>1</a:t>
            </a:r>
            <a:r>
              <a:rPr lang="zh-CN" altLang="en-US" sz="1800" dirty="0">
                <a:latin typeface="+mn-ea"/>
                <a:cs typeface="永中粗黑" panose="02010600030101010101" pitchFamily="2" charset="-122"/>
              </a:rPr>
              <a:t>）实现机构使用产品</a:t>
            </a:r>
            <a:r>
              <a:rPr lang="zh-CN" altLang="zh-CN" sz="1800" dirty="0">
                <a:latin typeface="+mn-ea"/>
                <a:cs typeface="永中粗黑" panose="02010600030101010101" pitchFamily="2" charset="-122"/>
              </a:rPr>
              <a:t>，</a:t>
            </a:r>
            <a:r>
              <a:rPr lang="zh-CN" altLang="en-US" sz="1800" dirty="0">
                <a:latin typeface="+mn-ea"/>
                <a:cs typeface="永中粗黑" panose="02010600030101010101" pitchFamily="2" charset="-122"/>
              </a:rPr>
              <a:t>申报医疗器械注册证</a:t>
            </a:r>
            <a:r>
              <a:rPr lang="zh-CN" altLang="zh-CN" sz="1800" dirty="0">
                <a:latin typeface="+mn-ea"/>
                <a:cs typeface="永中粗黑" panose="02010600030101010101" pitchFamily="2" charset="-122"/>
              </a:rPr>
              <a:t>，建立ROM康复评定金标准</a:t>
            </a:r>
            <a:r>
              <a:rPr lang="zh-CN" altLang="en-US" sz="1800" dirty="0">
                <a:latin typeface="+mn-ea"/>
                <a:cs typeface="永中粗黑" panose="02010600030101010101" pitchFamily="2" charset="-122"/>
              </a:rPr>
              <a:t>；（</a:t>
            </a:r>
            <a:r>
              <a:rPr lang="en-US" altLang="zh-CN" sz="1800" dirty="0">
                <a:latin typeface="+mn-ea"/>
                <a:cs typeface="永中粗黑" panose="02010600030101010101" pitchFamily="2" charset="-122"/>
              </a:rPr>
              <a:t>2</a:t>
            </a:r>
            <a:r>
              <a:rPr lang="zh-CN" altLang="en-US" sz="1800" dirty="0">
                <a:latin typeface="+mn-ea"/>
                <a:cs typeface="永中粗黑" panose="02010600030101010101" pitchFamily="2" charset="-122"/>
              </a:rPr>
              <a:t>）完成移动端产品（小程序与</a:t>
            </a:r>
            <a:r>
              <a:rPr lang="en-US" altLang="zh-CN" sz="1800" dirty="0">
                <a:latin typeface="+mn-ea"/>
                <a:cs typeface="永中粗黑" panose="02010600030101010101" pitchFamily="2" charset="-122"/>
              </a:rPr>
              <a:t>APP</a:t>
            </a:r>
            <a:r>
              <a:rPr lang="zh-CN" altLang="en-US" sz="1800" dirty="0">
                <a:latin typeface="+mn-ea"/>
                <a:cs typeface="永中粗黑" panose="02010600030101010101" pitchFamily="2" charset="-122"/>
              </a:rPr>
              <a:t>）制作，服务患者或家庭用户远程使用。</a:t>
            </a:r>
          </a:p>
          <a:p>
            <a:pPr marL="0" indent="0">
              <a:lnSpc>
                <a:spcPct val="150000"/>
              </a:lnSpc>
              <a:buNone/>
            </a:pPr>
            <a:endParaRPr lang="zh-CN" altLang="en-US" sz="1800" dirty="0">
              <a:latin typeface="永中粗黑" panose="02010600030101010101" pitchFamily="2" charset="-122"/>
              <a:ea typeface="永中粗黑" panose="02010600030101010101" pitchFamily="2" charset="-122"/>
              <a:cs typeface="永中粗黑" panose="02010600030101010101" pitchFamily="2" charset="-122"/>
            </a:endParaRPr>
          </a:p>
        </p:txBody>
      </p:sp>
      <p:sp>
        <p:nvSpPr>
          <p:cNvPr id="9" name="文本框 18">
            <a:extLst>
              <a:ext uri="{FF2B5EF4-FFF2-40B4-BE49-F238E27FC236}">
                <a16:creationId xmlns:a16="http://schemas.microsoft.com/office/drawing/2014/main" id="{CF5046A8-5598-4381-ACDF-D68760105281}"/>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05 </a:t>
            </a:r>
            <a:r>
              <a:rPr lang="zh-CN" altLang="en-US" sz="2400" b="1" dirty="0">
                <a:solidFill>
                  <a:srgbClr val="FFFFFF"/>
                </a:solidFill>
                <a:latin typeface="黑体" panose="02010609060101010101" charset="-122"/>
                <a:ea typeface="黑体" panose="02010609060101010101" charset="-122"/>
              </a:rPr>
              <a:t>实施目标</a:t>
            </a:r>
            <a:endParaRPr lang="en-US" altLang="zh-CN" sz="2400" b="1" dirty="0">
              <a:solidFill>
                <a:srgbClr val="FFFFFF"/>
              </a:solidFill>
              <a:latin typeface="黑体" panose="02010609060101010101" charset="-122"/>
              <a:ea typeface="黑体" panose="02010609060101010101" charset="-122"/>
            </a:endParaRPr>
          </a:p>
        </p:txBody>
      </p:sp>
      <p:pic>
        <p:nvPicPr>
          <p:cNvPr id="8" name="图片 7">
            <a:extLst>
              <a:ext uri="{FF2B5EF4-FFF2-40B4-BE49-F238E27FC236}">
                <a16:creationId xmlns:a16="http://schemas.microsoft.com/office/drawing/2014/main" id="{B432B252-386A-42B5-AB63-F5CCC7931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FA79273C-1E73-4BFB-A96F-88B7D96A4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26102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02B4B1-E5CB-4508-9826-441157418E5D}"/>
              </a:ext>
            </a:extLst>
          </p:cNvPr>
          <p:cNvSpPr>
            <a:spLocks noGrp="1"/>
          </p:cNvSpPr>
          <p:nvPr>
            <p:ph idx="1"/>
          </p:nvPr>
        </p:nvSpPr>
        <p:spPr>
          <a:xfrm>
            <a:off x="1182565" y="1242648"/>
            <a:ext cx="9826870" cy="4351338"/>
          </a:xfrm>
        </p:spPr>
        <p:txBody>
          <a:bodyPr>
            <a:normAutofit/>
          </a:bodyPr>
          <a:lstStyle/>
          <a:p>
            <a:pPr marL="0" indent="0">
              <a:lnSpc>
                <a:spcPct val="150000"/>
              </a:lnSpc>
              <a:buNone/>
            </a:pPr>
            <a:r>
              <a:rPr lang="zh-CN" altLang="en-US" sz="2000" dirty="0">
                <a:latin typeface="+mn-ea"/>
              </a:rPr>
              <a:t>感谢阿里云举办</a:t>
            </a:r>
            <a:r>
              <a:rPr lang="en-US" altLang="zh-CN" sz="2000" b="1" dirty="0">
                <a:solidFill>
                  <a:srgbClr val="CF4842"/>
                </a:solidFill>
                <a:latin typeface="+mn-ea"/>
              </a:rPr>
              <a:t>2020</a:t>
            </a:r>
            <a:r>
              <a:rPr lang="zh-CN" altLang="en-US" sz="2000" b="1" spc="-1" dirty="0">
                <a:solidFill>
                  <a:srgbClr val="CF4842"/>
                </a:solidFill>
                <a:uFill>
                  <a:solidFill>
                    <a:srgbClr val="FFFFFF"/>
                  </a:solidFill>
                </a:uFill>
                <a:latin typeface="+mn-ea"/>
                <a:cs typeface="永中粗黑" panose="02010600030101010101" pitchFamily="2" charset="-122"/>
              </a:rPr>
              <a:t>视觉</a:t>
            </a:r>
            <a:r>
              <a:rPr lang="en-US" altLang="zh-CN" sz="2000" b="1" strike="noStrike" spc="-1" dirty="0">
                <a:solidFill>
                  <a:srgbClr val="CF4842"/>
                </a:solidFill>
                <a:uFill>
                  <a:solidFill>
                    <a:srgbClr val="FFFFFF"/>
                  </a:solidFill>
                </a:uFill>
                <a:latin typeface="+mn-ea"/>
                <a:cs typeface="永中粗黑" panose="02010600030101010101" pitchFamily="2" charset="-122"/>
              </a:rPr>
              <a:t>AI</a:t>
            </a:r>
            <a:r>
              <a:rPr lang="zh-CN" altLang="en-US" sz="2000" b="1" strike="noStrike" spc="-1" dirty="0">
                <a:solidFill>
                  <a:srgbClr val="CF4842"/>
                </a:solidFill>
                <a:uFill>
                  <a:solidFill>
                    <a:srgbClr val="FFFFFF"/>
                  </a:solidFill>
                </a:uFill>
                <a:latin typeface="+mn-ea"/>
                <a:cs typeface="永中粗黑" panose="02010600030101010101" pitchFamily="2" charset="-122"/>
              </a:rPr>
              <a:t>开发者创新应用赛</a:t>
            </a:r>
            <a:r>
              <a:rPr lang="zh-CN" altLang="en-US" sz="2000" b="0" strike="noStrike" spc="-1" dirty="0">
                <a:solidFill>
                  <a:srgbClr val="000000"/>
                </a:solidFill>
                <a:uFill>
                  <a:solidFill>
                    <a:srgbClr val="FFFFFF"/>
                  </a:solidFill>
                </a:uFill>
                <a:latin typeface="+mn-ea"/>
                <a:cs typeface="永中粗黑" panose="02010600030101010101" pitchFamily="2" charset="-122"/>
              </a:rPr>
              <a:t>，</a:t>
            </a:r>
            <a:r>
              <a:rPr lang="zh-CN" altLang="en-US" sz="2000" dirty="0">
                <a:latin typeface="+mn-ea"/>
                <a:cs typeface="永中粗黑" panose="02010600030101010101" pitchFamily="2" charset="-122"/>
              </a:rPr>
              <a:t>推动开发者去</a:t>
            </a:r>
            <a:r>
              <a:rPr lang="zh-CN" altLang="en-US" sz="2000" b="0" i="0" dirty="0">
                <a:solidFill>
                  <a:srgbClr val="333333"/>
                </a:solidFill>
                <a:effectLst/>
                <a:latin typeface="+mn-ea"/>
              </a:rPr>
              <a:t>探索</a:t>
            </a:r>
            <a:r>
              <a:rPr lang="zh-CN" altLang="en-US" sz="2000" dirty="0">
                <a:solidFill>
                  <a:srgbClr val="333333"/>
                </a:solidFill>
                <a:latin typeface="+mn-ea"/>
              </a:rPr>
              <a:t>各类有</a:t>
            </a:r>
            <a:r>
              <a:rPr lang="zh-CN" altLang="en-US" sz="2000" b="0" i="0" dirty="0">
                <a:solidFill>
                  <a:srgbClr val="333333"/>
                </a:solidFill>
                <a:effectLst/>
                <a:latin typeface="+mn-ea"/>
              </a:rPr>
              <a:t>创意的落地方案，将人工智能应用到与大众民生息息相关的各行各业中。</a:t>
            </a:r>
            <a:r>
              <a:rPr lang="zh-CN" altLang="en-US" sz="2000" dirty="0">
                <a:solidFill>
                  <a:srgbClr val="333333"/>
                </a:solidFill>
                <a:latin typeface="+mn-ea"/>
              </a:rPr>
              <a:t>感谢阿里云视</a:t>
            </a:r>
            <a:r>
              <a:rPr lang="zh-CN" altLang="en-US" sz="2000" b="0" i="0" dirty="0">
                <a:solidFill>
                  <a:srgbClr val="333333"/>
                </a:solidFill>
                <a:effectLst/>
                <a:latin typeface="+mn-ea"/>
              </a:rPr>
              <a:t>觉智能开放平台的支持与提供</a:t>
            </a:r>
            <a:r>
              <a:rPr lang="zh-CN" altLang="en-US" sz="2000" dirty="0">
                <a:latin typeface="+mn-ea"/>
                <a:cs typeface="永中粗黑" panose="02010600030101010101" pitchFamily="2" charset="-122"/>
                <a:sym typeface="+mn-ea"/>
              </a:rPr>
              <a:t>手姿势关键点检测、</a:t>
            </a:r>
            <a:r>
              <a:rPr lang="zh-CN" altLang="en-US" sz="2000" dirty="0">
                <a:latin typeface="+mn-ea"/>
                <a:cs typeface="永中粗黑" panose="02010600030101010101" pitchFamily="2" charset="-122"/>
              </a:rPr>
              <a:t>人体姿势关键点</a:t>
            </a:r>
            <a:r>
              <a:rPr lang="en-US" altLang="zh-CN" sz="2000" dirty="0">
                <a:latin typeface="+mn-ea"/>
                <a:cs typeface="永中粗黑" panose="02010600030101010101" pitchFamily="2" charset="-122"/>
              </a:rPr>
              <a:t>API</a:t>
            </a:r>
            <a:r>
              <a:rPr lang="zh-CN" altLang="en-US" sz="2000" dirty="0">
                <a:latin typeface="+mn-ea"/>
                <a:cs typeface="永中粗黑" panose="02010600030101010101" pitchFamily="2" charset="-122"/>
              </a:rPr>
              <a:t>，助我们实施创想。 </a:t>
            </a:r>
            <a:endParaRPr lang="en-US" altLang="zh-CN" sz="2000" dirty="0">
              <a:latin typeface="+mn-ea"/>
              <a:cs typeface="永中粗黑" panose="02010600030101010101" pitchFamily="2" charset="-122"/>
            </a:endParaRPr>
          </a:p>
          <a:p>
            <a:pPr marL="0" indent="0">
              <a:buNone/>
            </a:pPr>
            <a:endParaRPr lang="en-US" altLang="zh-CN" sz="2000" dirty="0">
              <a:latin typeface="+mn-ea"/>
              <a:cs typeface="永中粗黑" panose="02010600030101010101" pitchFamily="2" charset="-122"/>
            </a:endParaRPr>
          </a:p>
          <a:p>
            <a:pPr marL="0" indent="0">
              <a:buNone/>
            </a:pPr>
            <a:endParaRPr lang="en-US" altLang="zh-CN" sz="2000" dirty="0">
              <a:latin typeface="+mn-ea"/>
              <a:cs typeface="永中粗黑" panose="02010600030101010101" pitchFamily="2" charset="-122"/>
            </a:endParaRPr>
          </a:p>
          <a:p>
            <a:pPr marL="0" indent="0">
              <a:buNone/>
            </a:pPr>
            <a:endParaRPr lang="en-US" altLang="zh-CN" sz="2000" dirty="0">
              <a:latin typeface="+mn-ea"/>
              <a:cs typeface="永中粗黑" panose="02010600030101010101" pitchFamily="2" charset="-122"/>
            </a:endParaRPr>
          </a:p>
          <a:p>
            <a:pPr marL="0" indent="0" algn="r">
              <a:buNone/>
            </a:pPr>
            <a:r>
              <a:rPr lang="zh-CN" altLang="en-US" sz="2000" dirty="0">
                <a:latin typeface="+mn-ea"/>
                <a:cs typeface="永中粗黑" panose="02010600030101010101" pitchFamily="2" charset="-122"/>
              </a:rPr>
              <a:t>生物图腾团队</a:t>
            </a:r>
            <a:endParaRPr lang="en-US" altLang="zh-CN" sz="2000" dirty="0">
              <a:latin typeface="+mn-ea"/>
              <a:cs typeface="永中粗黑" panose="02010600030101010101" pitchFamily="2" charset="-122"/>
            </a:endParaRPr>
          </a:p>
          <a:p>
            <a:pPr marL="0" indent="0" algn="r">
              <a:buNone/>
            </a:pPr>
            <a:r>
              <a:rPr lang="zh-CN" altLang="en-US" sz="2000" dirty="0">
                <a:latin typeface="+mn-ea"/>
                <a:cs typeface="永中粗黑" panose="02010600030101010101" pitchFamily="2" charset="-122"/>
              </a:rPr>
              <a:t>队长 刘瑞</a:t>
            </a:r>
            <a:endParaRPr lang="en-US" altLang="zh-CN" sz="2000" dirty="0">
              <a:latin typeface="+mn-ea"/>
              <a:cs typeface="永中粗黑" panose="02010600030101010101" pitchFamily="2" charset="-122"/>
            </a:endParaRPr>
          </a:p>
          <a:p>
            <a:pPr marL="0" indent="0" algn="r">
              <a:buNone/>
            </a:pPr>
            <a:r>
              <a:rPr lang="en-US" altLang="zh-CN" sz="2000" dirty="0">
                <a:latin typeface="+mn-ea"/>
                <a:cs typeface="永中粗黑" panose="02010600030101010101" pitchFamily="2" charset="-122"/>
              </a:rPr>
              <a:t>15622255717</a:t>
            </a:r>
          </a:p>
          <a:p>
            <a:pPr marL="0" indent="0" algn="r">
              <a:buNone/>
            </a:pPr>
            <a:r>
              <a:rPr lang="en-US" altLang="zh-CN" sz="2000" dirty="0">
                <a:latin typeface="+mn-ea"/>
                <a:cs typeface="永中粗黑" panose="02010600030101010101" pitchFamily="2" charset="-122"/>
              </a:rPr>
              <a:t>Rui.liu@bio-totem.com</a:t>
            </a:r>
            <a:endParaRPr lang="zh-CN" altLang="en-US" sz="2000" dirty="0">
              <a:latin typeface="+mn-ea"/>
              <a:cs typeface="永中粗黑" panose="02010600030101010101" pitchFamily="2" charset="-122"/>
            </a:endParaRPr>
          </a:p>
        </p:txBody>
      </p:sp>
      <p:sp>
        <p:nvSpPr>
          <p:cNvPr id="4" name="文本框 18">
            <a:extLst>
              <a:ext uri="{FF2B5EF4-FFF2-40B4-BE49-F238E27FC236}">
                <a16:creationId xmlns:a16="http://schemas.microsoft.com/office/drawing/2014/main" id="{0ACC97D4-185D-461C-8CFF-099C7CF38C48}"/>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06 </a:t>
            </a:r>
            <a:r>
              <a:rPr lang="zh-CN" altLang="en-US" sz="2400" b="1" dirty="0">
                <a:solidFill>
                  <a:srgbClr val="FFFFFF"/>
                </a:solidFill>
                <a:latin typeface="黑体" panose="02010609060101010101" charset="-122"/>
                <a:ea typeface="黑体" panose="02010609060101010101" charset="-122"/>
              </a:rPr>
              <a:t>致谢</a:t>
            </a:r>
            <a:endParaRPr lang="en-US" altLang="zh-CN" sz="2400" b="1" dirty="0">
              <a:solidFill>
                <a:srgbClr val="FFFFFF"/>
              </a:solidFill>
              <a:latin typeface="黑体" panose="02010609060101010101" charset="-122"/>
              <a:ea typeface="黑体" panose="02010609060101010101" charset="-122"/>
            </a:endParaRPr>
          </a:p>
        </p:txBody>
      </p:sp>
      <p:pic>
        <p:nvPicPr>
          <p:cNvPr id="6" name="图片 5">
            <a:extLst>
              <a:ext uri="{FF2B5EF4-FFF2-40B4-BE49-F238E27FC236}">
                <a16:creationId xmlns:a16="http://schemas.microsoft.com/office/drawing/2014/main" id="{8A0BC7A1-5FAA-41A1-89A1-948FF3715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7" name="图片 6">
            <a:extLst>
              <a:ext uri="{FF2B5EF4-FFF2-40B4-BE49-F238E27FC236}">
                <a16:creationId xmlns:a16="http://schemas.microsoft.com/office/drawing/2014/main" id="{9674AF05-6044-4405-A463-FF40EDBC8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764460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A9AF5D-FE91-4619-B529-8E1A22ED0982}"/>
              </a:ext>
            </a:extLst>
          </p:cNvPr>
          <p:cNvSpPr txBox="1">
            <a:spLocks/>
          </p:cNvSpPr>
          <p:nvPr/>
        </p:nvSpPr>
        <p:spPr>
          <a:xfrm>
            <a:off x="448409" y="1150152"/>
            <a:ext cx="11298115" cy="458037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400" dirty="0">
                <a:solidFill>
                  <a:srgbClr val="393838"/>
                </a:solidFill>
                <a:latin typeface="+mn-ea"/>
                <a:ea typeface="+mn-ea"/>
                <a:cs typeface="永中粗黑" panose="02010600030101010101" pitchFamily="2" charset="-122"/>
              </a:rPr>
              <a:t>生物图腾成立于</a:t>
            </a:r>
            <a:r>
              <a:rPr lang="en-US" altLang="zh-CN" sz="2400" dirty="0">
                <a:solidFill>
                  <a:srgbClr val="393838"/>
                </a:solidFill>
                <a:latin typeface="+mn-ea"/>
                <a:ea typeface="+mn-ea"/>
                <a:cs typeface="永中粗黑" panose="02010600030101010101" pitchFamily="2" charset="-122"/>
              </a:rPr>
              <a:t>2015</a:t>
            </a:r>
            <a:r>
              <a:rPr lang="zh-CN" altLang="en-US" sz="2400" dirty="0">
                <a:solidFill>
                  <a:srgbClr val="393838"/>
                </a:solidFill>
                <a:latin typeface="+mn-ea"/>
                <a:ea typeface="+mn-ea"/>
                <a:cs typeface="永中粗黑" panose="02010600030101010101" pitchFamily="2" charset="-122"/>
              </a:rPr>
              <a:t>年</a:t>
            </a:r>
            <a:r>
              <a:rPr lang="en-US" altLang="zh-CN" sz="2400" dirty="0">
                <a:solidFill>
                  <a:srgbClr val="393838"/>
                </a:solidFill>
                <a:latin typeface="+mn-ea"/>
                <a:ea typeface="+mn-ea"/>
                <a:cs typeface="永中粗黑" panose="02010600030101010101" pitchFamily="2" charset="-122"/>
              </a:rPr>
              <a:t>11</a:t>
            </a:r>
            <a:r>
              <a:rPr lang="zh-CN" altLang="en-US" sz="2400" dirty="0">
                <a:solidFill>
                  <a:srgbClr val="393838"/>
                </a:solidFill>
                <a:latin typeface="+mn-ea"/>
                <a:ea typeface="+mn-ea"/>
                <a:cs typeface="永中粗黑" panose="02010600030101010101" pitchFamily="2" charset="-122"/>
              </a:rPr>
              <a:t>月，同年入选佛山市南海区“蓝海人才计划”，于</a:t>
            </a:r>
            <a:r>
              <a:rPr lang="en-US" altLang="zh-CN" sz="2400" dirty="0">
                <a:solidFill>
                  <a:srgbClr val="393838"/>
                </a:solidFill>
                <a:latin typeface="+mn-ea"/>
                <a:ea typeface="+mn-ea"/>
                <a:cs typeface="永中粗黑" panose="02010600030101010101" pitchFamily="2" charset="-122"/>
              </a:rPr>
              <a:t>2016</a:t>
            </a:r>
            <a:r>
              <a:rPr lang="zh-CN" altLang="en-US" sz="2400" dirty="0">
                <a:solidFill>
                  <a:srgbClr val="393838"/>
                </a:solidFill>
                <a:latin typeface="+mn-ea"/>
                <a:ea typeface="+mn-ea"/>
                <a:cs typeface="永中粗黑" panose="02010600030101010101" pitchFamily="2" charset="-122"/>
              </a:rPr>
              <a:t>年</a:t>
            </a:r>
            <a:r>
              <a:rPr lang="en-US" altLang="zh-CN" sz="2400" dirty="0">
                <a:solidFill>
                  <a:srgbClr val="393838"/>
                </a:solidFill>
                <a:latin typeface="+mn-ea"/>
                <a:ea typeface="+mn-ea"/>
                <a:cs typeface="永中粗黑" panose="02010600030101010101" pitchFamily="2" charset="-122"/>
              </a:rPr>
              <a:t>12</a:t>
            </a:r>
            <a:r>
              <a:rPr lang="zh-CN" altLang="en-US" sz="2400" dirty="0">
                <a:solidFill>
                  <a:srgbClr val="393838"/>
                </a:solidFill>
                <a:latin typeface="+mn-ea"/>
                <a:ea typeface="+mn-ea"/>
                <a:cs typeface="永中粗黑" panose="02010600030101010101" pitchFamily="2" charset="-122"/>
              </a:rPr>
              <a:t>月正式运营，致力于图像表型生物标记物的研发与产业化，为药物研发与临床诊断提供新型的图像组学分析检测的产品和服务。公司于</a:t>
            </a:r>
            <a:r>
              <a:rPr lang="en-US" altLang="zh-CN" sz="2400" dirty="0">
                <a:solidFill>
                  <a:srgbClr val="393838"/>
                </a:solidFill>
                <a:latin typeface="+mn-ea"/>
                <a:ea typeface="+mn-ea"/>
                <a:cs typeface="永中粗黑" panose="02010600030101010101" pitchFamily="2" charset="-122"/>
              </a:rPr>
              <a:t>2017</a:t>
            </a:r>
            <a:r>
              <a:rPr lang="zh-CN" altLang="en-US" sz="2400" dirty="0">
                <a:solidFill>
                  <a:srgbClr val="393838"/>
                </a:solidFill>
                <a:latin typeface="+mn-ea"/>
                <a:ea typeface="+mn-ea"/>
                <a:cs typeface="永中粗黑" panose="02010600030101010101" pitchFamily="2" charset="-122"/>
              </a:rPr>
              <a:t>年获得杭州天堂硅谷天使轮融资，</a:t>
            </a:r>
            <a:r>
              <a:rPr lang="en-US" altLang="zh-CN" sz="2400" dirty="0">
                <a:solidFill>
                  <a:srgbClr val="393838"/>
                </a:solidFill>
                <a:latin typeface="+mn-ea"/>
                <a:ea typeface="+mn-ea"/>
                <a:cs typeface="永中粗黑" panose="02010600030101010101" pitchFamily="2" charset="-122"/>
              </a:rPr>
              <a:t>2018</a:t>
            </a:r>
            <a:r>
              <a:rPr lang="zh-CN" altLang="en-US" sz="2400" dirty="0">
                <a:solidFill>
                  <a:srgbClr val="393838"/>
                </a:solidFill>
                <a:latin typeface="+mn-ea"/>
                <a:ea typeface="+mn-ea"/>
                <a:cs typeface="永中粗黑" panose="02010600030101010101" pitchFamily="2" charset="-122"/>
              </a:rPr>
              <a:t>年荣获国家高新技术企业认定，在苏州及新加坡设有研发中心。</a:t>
            </a:r>
            <a:endParaRPr lang="en-US" altLang="zh-CN" sz="2400" dirty="0">
              <a:solidFill>
                <a:srgbClr val="393838"/>
              </a:solidFill>
              <a:latin typeface="+mn-ea"/>
              <a:ea typeface="+mn-ea"/>
              <a:cs typeface="永中粗黑" panose="02010600030101010101" pitchFamily="2" charset="-122"/>
            </a:endParaRPr>
          </a:p>
          <a:p>
            <a:pPr>
              <a:lnSpc>
                <a:spcPts val="4000"/>
              </a:lnSpc>
            </a:pPr>
            <a:r>
              <a:rPr lang="zh-CN" altLang="en-US" sz="2400" dirty="0">
                <a:solidFill>
                  <a:srgbClr val="393838"/>
                </a:solidFill>
                <a:latin typeface="+mn-ea"/>
                <a:ea typeface="+mn-ea"/>
                <a:cs typeface="永中粗黑" panose="02010600030101010101" pitchFamily="2" charset="-122"/>
              </a:rPr>
              <a:t>我们的目标：</a:t>
            </a:r>
            <a:endParaRPr lang="en-US" altLang="zh-CN" sz="2400" dirty="0">
              <a:solidFill>
                <a:srgbClr val="393838"/>
              </a:solidFill>
              <a:latin typeface="+mn-ea"/>
              <a:ea typeface="+mn-ea"/>
              <a:cs typeface="永中粗黑" panose="02010600030101010101" pitchFamily="2" charset="-122"/>
            </a:endParaRPr>
          </a:p>
          <a:p>
            <a:pPr marL="457200" lvl="1" indent="0">
              <a:lnSpc>
                <a:spcPts val="4000"/>
              </a:lnSpc>
              <a:buNone/>
            </a:pPr>
            <a:r>
              <a:rPr lang="zh-CN" altLang="en-US" sz="2400" dirty="0">
                <a:solidFill>
                  <a:srgbClr val="393838"/>
                </a:solidFill>
                <a:latin typeface="+mn-ea"/>
                <a:cs typeface="永中粗黑" panose="02010600030101010101" pitchFamily="2" charset="-122"/>
              </a:rPr>
              <a:t>释放医学图像的力量 </a:t>
            </a:r>
            <a:r>
              <a:rPr lang="en-US" altLang="zh-CN" sz="2400" dirty="0">
                <a:solidFill>
                  <a:srgbClr val="393838"/>
                </a:solidFill>
                <a:latin typeface="+mn-ea"/>
                <a:cs typeface="永中粗黑" panose="02010600030101010101" pitchFamily="2" charset="-122"/>
              </a:rPr>
              <a:t>— </a:t>
            </a:r>
            <a:r>
              <a:rPr lang="zh-CN" altLang="en-US" sz="2400" dirty="0">
                <a:solidFill>
                  <a:srgbClr val="393838"/>
                </a:solidFill>
                <a:latin typeface="+mn-ea"/>
                <a:cs typeface="永中粗黑" panose="02010600030101010101" pitchFamily="2" charset="-122"/>
              </a:rPr>
              <a:t>用图像组学人工智能技术赋能药物研发及精准诊疗</a:t>
            </a:r>
            <a:endParaRPr lang="en-SG" altLang="zh-CN" sz="2400" dirty="0">
              <a:solidFill>
                <a:srgbClr val="393838"/>
              </a:solidFill>
              <a:latin typeface="+mn-ea"/>
              <a:cs typeface="永中粗黑" panose="02010600030101010101" pitchFamily="2" charset="-122"/>
            </a:endParaRPr>
          </a:p>
          <a:p>
            <a:pPr>
              <a:lnSpc>
                <a:spcPts val="4000"/>
              </a:lnSpc>
            </a:pPr>
            <a:r>
              <a:rPr lang="zh-CN" altLang="en-US" sz="2400" dirty="0">
                <a:solidFill>
                  <a:srgbClr val="393838"/>
                </a:solidFill>
                <a:latin typeface="+mn-ea"/>
                <a:ea typeface="+mn-ea"/>
                <a:cs typeface="永中粗黑" panose="02010600030101010101" pitchFamily="2" charset="-122"/>
              </a:rPr>
              <a:t>我们的愿景：</a:t>
            </a:r>
            <a:endParaRPr lang="en-US" altLang="zh-CN" sz="2400" dirty="0">
              <a:solidFill>
                <a:srgbClr val="393838"/>
              </a:solidFill>
              <a:latin typeface="+mn-ea"/>
              <a:ea typeface="+mn-ea"/>
              <a:cs typeface="永中粗黑" panose="02010600030101010101" pitchFamily="2" charset="-122"/>
            </a:endParaRPr>
          </a:p>
          <a:p>
            <a:pPr marL="457200" lvl="1" indent="0">
              <a:lnSpc>
                <a:spcPts val="4000"/>
              </a:lnSpc>
              <a:buNone/>
            </a:pPr>
            <a:r>
              <a:rPr lang="zh-CN" altLang="en-US" sz="2400" dirty="0">
                <a:solidFill>
                  <a:srgbClr val="393838"/>
                </a:solidFill>
                <a:latin typeface="+mn-ea"/>
                <a:cs typeface="永中粗黑" panose="02010600030101010101" pitchFamily="2" charset="-122"/>
              </a:rPr>
              <a:t>革新诊疗技术，助力智慧医疗</a:t>
            </a:r>
          </a:p>
          <a:p>
            <a:pPr>
              <a:lnSpc>
                <a:spcPct val="150000"/>
              </a:lnSpc>
            </a:pPr>
            <a:r>
              <a:rPr lang="zh-CN" altLang="en-US" sz="2400" dirty="0">
                <a:solidFill>
                  <a:srgbClr val="393838"/>
                </a:solidFill>
                <a:latin typeface="+mn-ea"/>
                <a:ea typeface="+mn-ea"/>
                <a:cs typeface="永中粗黑" panose="02010600030101010101" pitchFamily="2" charset="-122"/>
              </a:rPr>
              <a:t> </a:t>
            </a:r>
          </a:p>
        </p:txBody>
      </p:sp>
      <p:sp>
        <p:nvSpPr>
          <p:cNvPr id="2" name="矩形 1">
            <a:extLst>
              <a:ext uri="{FF2B5EF4-FFF2-40B4-BE49-F238E27FC236}">
                <a16:creationId xmlns:a16="http://schemas.microsoft.com/office/drawing/2014/main" id="{2B3DDED8-6F08-4102-A90E-8234665355C7}"/>
              </a:ext>
            </a:extLst>
          </p:cNvPr>
          <p:cNvSpPr/>
          <p:nvPr/>
        </p:nvSpPr>
        <p:spPr>
          <a:xfrm>
            <a:off x="10893669" y="211015"/>
            <a:ext cx="1178169" cy="773723"/>
          </a:xfrm>
          <a:prstGeom prst="rect">
            <a:avLst/>
          </a:prstGeom>
          <a:solidFill>
            <a:schemeClr val="bg1"/>
          </a:solidFill>
          <a:ln>
            <a:solidFill>
              <a:schemeClr val="bg1"/>
            </a:solidFill>
          </a:ln>
        </p:spPr>
        <p:style>
          <a:lnRef idx="2">
            <a:schemeClr val="dk1"/>
          </a:lnRef>
          <a:fillRef idx="1001">
            <a:schemeClr val="lt1"/>
          </a:fillRef>
          <a:effectRef idx="0">
            <a:schemeClr val="dk1"/>
          </a:effectRef>
          <a:fontRef idx="minor">
            <a:schemeClr val="dk1"/>
          </a:fontRef>
        </p:style>
        <p:txBody>
          <a:bodyPr rtlCol="0" anchor="ctr"/>
          <a:lstStyle/>
          <a:p>
            <a:pPr algn="ctr"/>
            <a:endParaRPr lang="zh-CN" altLang="en-US" dirty="0"/>
          </a:p>
        </p:txBody>
      </p:sp>
      <p:sp>
        <p:nvSpPr>
          <p:cNvPr id="6" name="标题 1">
            <a:extLst>
              <a:ext uri="{FF2B5EF4-FFF2-40B4-BE49-F238E27FC236}">
                <a16:creationId xmlns:a16="http://schemas.microsoft.com/office/drawing/2014/main" id="{BB25019E-2A95-40AF-886A-97A1406B5070}"/>
              </a:ext>
            </a:extLst>
          </p:cNvPr>
          <p:cNvSpPr txBox="1">
            <a:spLocks/>
          </p:cNvSpPr>
          <p:nvPr/>
        </p:nvSpPr>
        <p:spPr>
          <a:xfrm>
            <a:off x="445476" y="1406288"/>
            <a:ext cx="11142785" cy="1144800"/>
          </a:xfrm>
          <a:prstGeom prst="rect">
            <a:avLst/>
          </a:prstGeom>
        </p:spPr>
        <p:txBody>
          <a:bodyPr/>
          <a:lstStyle/>
          <a:p>
            <a:endParaRPr lang="zh-CN" altLang="en-US" sz="2800" dirty="0">
              <a:solidFill>
                <a:srgbClr val="C00000"/>
              </a:solidFill>
              <a:latin typeface="永中粗黑" panose="02010600030101010101" pitchFamily="2" charset="-122"/>
              <a:ea typeface="永中粗黑" panose="02010600030101010101" pitchFamily="2" charset="-122"/>
              <a:cs typeface="永中粗黑" panose="02010600030101010101" pitchFamily="2" charset="-122"/>
            </a:endParaRPr>
          </a:p>
        </p:txBody>
      </p:sp>
      <p:pic>
        <p:nvPicPr>
          <p:cNvPr id="11" name="图片 10">
            <a:extLst>
              <a:ext uri="{FF2B5EF4-FFF2-40B4-BE49-F238E27FC236}">
                <a16:creationId xmlns:a16="http://schemas.microsoft.com/office/drawing/2014/main" id="{8851F07C-7A99-4090-8D79-96B0FFDA2F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76" y="6360414"/>
            <a:ext cx="1580440" cy="351720"/>
          </a:xfrm>
          <a:prstGeom prst="rect">
            <a:avLst/>
          </a:prstGeom>
        </p:spPr>
      </p:pic>
      <p:sp>
        <p:nvSpPr>
          <p:cNvPr id="13" name="文本框 18">
            <a:extLst>
              <a:ext uri="{FF2B5EF4-FFF2-40B4-BE49-F238E27FC236}">
                <a16:creationId xmlns:a16="http://schemas.microsoft.com/office/drawing/2014/main" id="{4080400F-45C5-4F60-8729-00BB8614DDE4}"/>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01 </a:t>
            </a:r>
            <a:r>
              <a:rPr lang="zh-CN" altLang="en-US" sz="2400" b="1" dirty="0">
                <a:solidFill>
                  <a:srgbClr val="FFFFFF"/>
                </a:solidFill>
                <a:latin typeface="黑体" panose="02010609060101010101" charset="-122"/>
                <a:ea typeface="黑体" panose="02010609060101010101" charset="-122"/>
              </a:rPr>
              <a:t>团队介绍</a:t>
            </a:r>
            <a:endParaRPr lang="en-US" altLang="zh-CN" sz="2400" b="1" dirty="0">
              <a:solidFill>
                <a:srgbClr val="FFFFFF"/>
              </a:solidFill>
              <a:latin typeface="黑体" panose="02010609060101010101" charset="-122"/>
              <a:ea typeface="黑体" panose="02010609060101010101" charset="-122"/>
            </a:endParaRPr>
          </a:p>
        </p:txBody>
      </p:sp>
      <p:pic>
        <p:nvPicPr>
          <p:cNvPr id="8" name="图片 7">
            <a:extLst>
              <a:ext uri="{FF2B5EF4-FFF2-40B4-BE49-F238E27FC236}">
                <a16:creationId xmlns:a16="http://schemas.microsoft.com/office/drawing/2014/main" id="{51606D7F-B603-43F4-905B-6BF06C86C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14477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279F984D-4FA7-4DB2-9D75-637A8FD15DC5}"/>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02 </a:t>
            </a:r>
            <a:r>
              <a:rPr lang="zh-CN" altLang="en-US" sz="4000" dirty="0">
                <a:latin typeface="黑体" panose="02010609060101010101" pitchFamily="49" charset="-122"/>
                <a:ea typeface="黑体" panose="02010609060101010101" pitchFamily="49" charset="-122"/>
                <a:cs typeface="永中粗黑" panose="02010600030101010101" pitchFamily="2" charset="-122"/>
              </a:rPr>
              <a:t>项目介绍</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171435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70F4AF9A-E97D-4DBB-B9F9-1C998DDF27C4}"/>
              </a:ext>
            </a:extLst>
          </p:cNvPr>
          <p:cNvSpPr/>
          <p:nvPr/>
        </p:nvSpPr>
        <p:spPr>
          <a:xfrm>
            <a:off x="2884623" y="2367562"/>
            <a:ext cx="6422753" cy="1061438"/>
          </a:xfrm>
          <a:prstGeom prst="roundRect">
            <a:avLst>
              <a:gd name="adj" fmla="val 12745"/>
            </a:avLst>
          </a:prstGeom>
          <a:solidFill>
            <a:srgbClr val="CF4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黑体" panose="02010609060101010101" pitchFamily="49" charset="-122"/>
                <a:ea typeface="黑体" panose="02010609060101010101" pitchFamily="49" charset="-122"/>
                <a:cs typeface="永中粗黑" panose="02010600030101010101" pitchFamily="2" charset="-122"/>
              </a:rPr>
              <a:t>2.1 </a:t>
            </a:r>
            <a:r>
              <a:rPr lang="zh-CN" altLang="en-US" sz="4000" dirty="0">
                <a:latin typeface="黑体" panose="02010609060101010101" pitchFamily="49" charset="-122"/>
                <a:ea typeface="黑体" panose="02010609060101010101" pitchFamily="49" charset="-122"/>
                <a:cs typeface="永中粗黑" panose="02010600030101010101" pitchFamily="2" charset="-122"/>
              </a:rPr>
              <a:t>产品背景</a:t>
            </a:r>
            <a:endParaRPr lang="en-US" altLang="zh-CN" sz="4000" dirty="0">
              <a:latin typeface="黑体" panose="02010609060101010101" pitchFamily="49" charset="-122"/>
              <a:ea typeface="黑体" panose="02010609060101010101" pitchFamily="49" charset="-122"/>
              <a:cs typeface="永中粗黑" panose="02010600030101010101" pitchFamily="2" charset="-122"/>
            </a:endParaRPr>
          </a:p>
        </p:txBody>
      </p:sp>
    </p:spTree>
    <p:extLst>
      <p:ext uri="{BB962C8B-B14F-4D97-AF65-F5344CB8AC3E}">
        <p14:creationId xmlns:p14="http://schemas.microsoft.com/office/powerpoint/2010/main" val="4246309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B16E6EE2-AD49-4B66-8697-CBC967A8CBF4}"/>
              </a:ext>
            </a:extLst>
          </p:cNvPr>
          <p:cNvSpPr txBox="1">
            <a:spLocks noGrp="1"/>
          </p:cNvSpPr>
          <p:nvPr>
            <p:ph type="subTitle"/>
          </p:nvPr>
        </p:nvSpPr>
        <p:spPr>
          <a:xfrm>
            <a:off x="445476" y="1659773"/>
            <a:ext cx="11038955" cy="4262001"/>
          </a:xfrm>
          <a:prstGeom prst="rect">
            <a:avLst/>
          </a:prstGeom>
          <a:noFill/>
        </p:spPr>
        <p:txBody>
          <a:bodyPr wrap="square">
            <a:spAutoFit/>
          </a:bodyPr>
          <a:lstStyle/>
          <a:p>
            <a:pPr algn="l">
              <a:lnSpc>
                <a:spcPct val="150000"/>
              </a:lnSpc>
              <a:buFont typeface="Arial" panose="020B0604020202020204" pitchFamily="34" charset="0"/>
              <a:buChar char="•"/>
            </a:pPr>
            <a:r>
              <a:rPr lang="zh-CN" altLang="en-US" sz="2000" b="0" i="0" dirty="0">
                <a:solidFill>
                  <a:srgbClr val="1A1A1A"/>
                </a:solidFill>
                <a:effectLst/>
                <a:latin typeface="+mn-ea"/>
                <a:ea typeface="+mn-ea"/>
                <a:cs typeface="永中粗黑" panose="02010600030101010101" pitchFamily="2" charset="-122"/>
              </a:rPr>
              <a:t>关节是指两块或两块以上骨之间的连接部分。</a:t>
            </a:r>
            <a:endParaRPr lang="en-US" altLang="zh-CN" sz="2000" b="0" i="0" dirty="0">
              <a:solidFill>
                <a:srgbClr val="1A1A1A"/>
              </a:solidFill>
              <a:effectLst/>
              <a:latin typeface="+mn-ea"/>
              <a:ea typeface="+mn-ea"/>
              <a:cs typeface="永中粗黑" panose="02010600030101010101" pitchFamily="2" charset="-122"/>
            </a:endParaRPr>
          </a:p>
          <a:p>
            <a:pPr algn="l">
              <a:lnSpc>
                <a:spcPct val="100000"/>
              </a:lnSpc>
            </a:pPr>
            <a:endParaRPr lang="zh-CN" altLang="en-US" sz="2000" b="0" i="0" dirty="0">
              <a:solidFill>
                <a:srgbClr val="1A1A1A"/>
              </a:solidFill>
              <a:effectLst/>
              <a:latin typeface="+mn-ea"/>
              <a:ea typeface="+mn-ea"/>
              <a:cs typeface="永中粗黑" panose="02010600030101010101" pitchFamily="2" charset="-122"/>
            </a:endParaRPr>
          </a:p>
          <a:p>
            <a:pPr algn="l">
              <a:lnSpc>
                <a:spcPct val="150000"/>
              </a:lnSpc>
              <a:buFont typeface="Arial" panose="020B0604020202020204" pitchFamily="34" charset="0"/>
              <a:buChar char="•"/>
            </a:pPr>
            <a:r>
              <a:rPr lang="zh-CN" altLang="en-US" sz="2000" i="0" dirty="0">
                <a:solidFill>
                  <a:srgbClr val="1A1A1A"/>
                </a:solidFill>
                <a:effectLst/>
                <a:latin typeface="+mn-ea"/>
                <a:ea typeface="+mn-ea"/>
                <a:cs typeface="永中粗黑" panose="02010600030101010101" pitchFamily="2" charset="-122"/>
              </a:rPr>
              <a:t>关节活动度</a:t>
            </a:r>
            <a:r>
              <a:rPr lang="zh-CN" altLang="en-US" sz="2000" b="0" i="0" dirty="0">
                <a:solidFill>
                  <a:srgbClr val="1A1A1A"/>
                </a:solidFill>
                <a:effectLst/>
                <a:latin typeface="+mn-ea"/>
                <a:ea typeface="+mn-ea"/>
                <a:cs typeface="永中粗黑" panose="02010600030101010101" pitchFamily="2" charset="-122"/>
              </a:rPr>
              <a:t>（</a:t>
            </a:r>
            <a:r>
              <a:rPr lang="en-US" altLang="zh-CN" sz="2000" b="1" dirty="0">
                <a:solidFill>
                  <a:srgbClr val="CF4842"/>
                </a:solidFill>
                <a:latin typeface="+mn-ea"/>
                <a:ea typeface="+mn-ea"/>
                <a:cs typeface="永中粗黑" panose="02010600030101010101" pitchFamily="2" charset="-122"/>
              </a:rPr>
              <a:t>R</a:t>
            </a:r>
            <a:r>
              <a:rPr lang="en-US" altLang="zh-CN" sz="2000" b="1" i="0" dirty="0">
                <a:solidFill>
                  <a:srgbClr val="CF4842"/>
                </a:solidFill>
                <a:effectLst/>
                <a:latin typeface="+mn-ea"/>
                <a:ea typeface="+mn-ea"/>
                <a:cs typeface="永中粗黑" panose="02010600030101010101" pitchFamily="2" charset="-122"/>
              </a:rPr>
              <a:t>ange of motion</a:t>
            </a:r>
            <a:r>
              <a:rPr lang="en-US" altLang="zh-CN" sz="2000" b="0" i="0" dirty="0">
                <a:solidFill>
                  <a:srgbClr val="CF4842"/>
                </a:solidFill>
                <a:effectLst/>
                <a:latin typeface="+mn-ea"/>
                <a:ea typeface="+mn-ea"/>
                <a:cs typeface="永中粗黑" panose="02010600030101010101" pitchFamily="2" charset="-122"/>
              </a:rPr>
              <a:t>, </a:t>
            </a:r>
            <a:r>
              <a:rPr lang="en-US" altLang="zh-CN" sz="2000" b="1" i="0" dirty="0">
                <a:solidFill>
                  <a:srgbClr val="CF4842"/>
                </a:solidFill>
                <a:effectLst/>
                <a:latin typeface="+mn-ea"/>
                <a:ea typeface="+mn-ea"/>
                <a:cs typeface="永中粗黑" panose="02010600030101010101" pitchFamily="2" charset="-122"/>
              </a:rPr>
              <a:t>ROM</a:t>
            </a:r>
            <a:r>
              <a:rPr lang="zh-CN" altLang="en-US" sz="2000" b="0" i="0" dirty="0">
                <a:solidFill>
                  <a:srgbClr val="1A1A1A"/>
                </a:solidFill>
                <a:effectLst/>
                <a:latin typeface="+mn-ea"/>
                <a:ea typeface="+mn-ea"/>
                <a:cs typeface="永中粗黑" panose="02010600030101010101" pitchFamily="2" charset="-122"/>
              </a:rPr>
              <a:t>）是指一个关节从起始端至终末端的正常运动范围（即运动弧）。</a:t>
            </a:r>
            <a:endParaRPr lang="en-US" altLang="zh-CN" sz="2000" b="0" i="0" dirty="0">
              <a:solidFill>
                <a:srgbClr val="1A1A1A"/>
              </a:solidFill>
              <a:effectLst/>
              <a:latin typeface="+mn-ea"/>
              <a:ea typeface="+mn-ea"/>
              <a:cs typeface="永中粗黑" panose="02010600030101010101" pitchFamily="2" charset="-122"/>
            </a:endParaRPr>
          </a:p>
          <a:p>
            <a:pPr algn="l">
              <a:lnSpc>
                <a:spcPct val="100000"/>
              </a:lnSpc>
            </a:pPr>
            <a:endParaRPr lang="zh-CN" altLang="en-US" sz="2000" b="0" i="0" dirty="0">
              <a:solidFill>
                <a:srgbClr val="1A1A1A"/>
              </a:solidFill>
              <a:effectLst/>
              <a:latin typeface="+mn-ea"/>
              <a:ea typeface="+mn-ea"/>
              <a:cs typeface="永中粗黑" panose="02010600030101010101" pitchFamily="2" charset="-122"/>
            </a:endParaRPr>
          </a:p>
          <a:p>
            <a:pPr algn="l">
              <a:lnSpc>
                <a:spcPct val="150000"/>
              </a:lnSpc>
              <a:buFont typeface="Arial" panose="020B0604020202020204" pitchFamily="34" charset="0"/>
              <a:buChar char="•"/>
            </a:pPr>
            <a:r>
              <a:rPr lang="zh-CN" altLang="en-US" sz="2000" i="0" dirty="0">
                <a:solidFill>
                  <a:srgbClr val="1A1A1A"/>
                </a:solidFill>
                <a:effectLst/>
                <a:latin typeface="+mn-ea"/>
                <a:ea typeface="+mn-ea"/>
                <a:cs typeface="永中粗黑" panose="02010600030101010101" pitchFamily="2" charset="-122"/>
              </a:rPr>
              <a:t>关节活动度评定</a:t>
            </a:r>
            <a:r>
              <a:rPr lang="zh-CN" altLang="en-US" sz="2000" b="0" i="0" dirty="0">
                <a:solidFill>
                  <a:srgbClr val="1A1A1A"/>
                </a:solidFill>
                <a:effectLst/>
                <a:latin typeface="+mn-ea"/>
                <a:ea typeface="+mn-ea"/>
                <a:cs typeface="永中粗黑" panose="02010600030101010101" pitchFamily="2" charset="-122"/>
              </a:rPr>
              <a:t>是针对一些引起关节活动受限的身体功能障碍性疾病的首要评定过程，如关节炎、骨折、烧伤以及手外伤等。</a:t>
            </a:r>
            <a:endParaRPr lang="en-US" altLang="zh-CN" sz="2000" b="0" i="0" dirty="0">
              <a:solidFill>
                <a:srgbClr val="1A1A1A"/>
              </a:solidFill>
              <a:effectLst/>
              <a:latin typeface="+mn-ea"/>
              <a:ea typeface="+mn-ea"/>
              <a:cs typeface="永中粗黑" panose="02010600030101010101" pitchFamily="2" charset="-122"/>
            </a:endParaRPr>
          </a:p>
          <a:p>
            <a:pPr algn="l">
              <a:lnSpc>
                <a:spcPct val="100000"/>
              </a:lnSpc>
            </a:pPr>
            <a:endParaRPr lang="en-US" altLang="zh-CN" sz="2000" dirty="0">
              <a:solidFill>
                <a:srgbClr val="1A1A1A"/>
              </a:solidFill>
              <a:latin typeface="+mn-ea"/>
              <a:ea typeface="+mn-ea"/>
              <a:cs typeface="永中粗黑" panose="02010600030101010101" pitchFamily="2" charset="-122"/>
            </a:endParaRPr>
          </a:p>
          <a:p>
            <a:pPr>
              <a:lnSpc>
                <a:spcPct val="150000"/>
              </a:lnSpc>
              <a:buFont typeface="Arial" panose="020B0604020202020204" pitchFamily="34" charset="0"/>
              <a:buChar char="•"/>
            </a:pPr>
            <a:r>
              <a:rPr lang="zh-CN" altLang="en-US" sz="2000" b="0" i="0" dirty="0">
                <a:solidFill>
                  <a:srgbClr val="1A1A1A"/>
                </a:solidFill>
                <a:effectLst/>
                <a:latin typeface="+mn-ea"/>
                <a:ea typeface="+mn-ea"/>
                <a:cs typeface="永中粗黑" panose="02010600030101010101" pitchFamily="2" charset="-122"/>
              </a:rPr>
              <a:t>通过关节活动度的评定，医生可以</a:t>
            </a:r>
            <a:r>
              <a:rPr lang="zh-CN" altLang="en-US" sz="2000" dirty="0">
                <a:latin typeface="+mn-ea"/>
                <a:ea typeface="+mn-ea"/>
                <a:cs typeface="永中粗黑" panose="02010600030101010101" pitchFamily="2" charset="-122"/>
              </a:rPr>
              <a:t>确定患者的肢体状态以及找寻病因，确定患者肢体的恢复状态以判断疗效，根据患者状态作出针对性的治疗方案</a:t>
            </a:r>
            <a:r>
              <a:rPr lang="en-US" altLang="zh-CN" sz="2000" dirty="0">
                <a:latin typeface="+mn-ea"/>
                <a:ea typeface="+mn-ea"/>
                <a:cs typeface="永中粗黑" panose="02010600030101010101" pitchFamily="2" charset="-122"/>
              </a:rPr>
              <a:t>,</a:t>
            </a:r>
            <a:r>
              <a:rPr lang="zh-CN" altLang="en-US" sz="2000" dirty="0">
                <a:latin typeface="+mn-ea"/>
                <a:ea typeface="+mn-ea"/>
                <a:cs typeface="永中粗黑" panose="02010600030101010101" pitchFamily="2" charset="-122"/>
              </a:rPr>
              <a:t>以及对肢体伤残等级进行量定。</a:t>
            </a:r>
            <a:endParaRPr lang="zh-CN" altLang="en-US" sz="2000" b="0" i="0" dirty="0">
              <a:solidFill>
                <a:srgbClr val="1A1A1A"/>
              </a:solidFill>
              <a:effectLst/>
              <a:latin typeface="+mn-ea"/>
              <a:ea typeface="+mn-ea"/>
              <a:cs typeface="永中粗黑" panose="02010600030101010101" pitchFamily="2" charset="-122"/>
            </a:endParaRPr>
          </a:p>
        </p:txBody>
      </p:sp>
      <p:sp>
        <p:nvSpPr>
          <p:cNvPr id="5" name="文本框 18">
            <a:extLst>
              <a:ext uri="{FF2B5EF4-FFF2-40B4-BE49-F238E27FC236}">
                <a16:creationId xmlns:a16="http://schemas.microsoft.com/office/drawing/2014/main" id="{7C6C5399-3776-4662-95F5-6C63CFC4FA81}"/>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2.1 </a:t>
            </a:r>
            <a:r>
              <a:rPr lang="zh-CN" altLang="en-US" sz="2400" b="1" dirty="0">
                <a:solidFill>
                  <a:srgbClr val="FFFFFF"/>
                </a:solidFill>
                <a:latin typeface="黑体" panose="02010609060101010101" charset="-122"/>
                <a:ea typeface="黑体" panose="02010609060101010101" charset="-122"/>
              </a:rPr>
              <a:t>产品背景                什么是关节活动度评定？</a:t>
            </a:r>
            <a:endParaRPr lang="en-US" altLang="zh-CN" sz="2400" b="1" dirty="0">
              <a:solidFill>
                <a:srgbClr val="FFFFFF"/>
              </a:solidFill>
              <a:latin typeface="黑体" panose="02010609060101010101" charset="-122"/>
              <a:ea typeface="黑体" panose="02010609060101010101" charset="-122"/>
            </a:endParaRPr>
          </a:p>
        </p:txBody>
      </p:sp>
      <p:pic>
        <p:nvPicPr>
          <p:cNvPr id="8" name="图片 7">
            <a:extLst>
              <a:ext uri="{FF2B5EF4-FFF2-40B4-BE49-F238E27FC236}">
                <a16:creationId xmlns:a16="http://schemas.microsoft.com/office/drawing/2014/main" id="{E6D94A9A-500C-414D-87BC-15DC6CBE54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1271" y="673705"/>
            <a:ext cx="3233057" cy="1750039"/>
          </a:xfrm>
          <a:prstGeom prst="rect">
            <a:avLst/>
          </a:prstGeom>
        </p:spPr>
      </p:pic>
      <p:pic>
        <p:nvPicPr>
          <p:cNvPr id="14" name="图片 13">
            <a:extLst>
              <a:ext uri="{FF2B5EF4-FFF2-40B4-BE49-F238E27FC236}">
                <a16:creationId xmlns:a16="http://schemas.microsoft.com/office/drawing/2014/main" id="{631757CA-5D06-4122-B1C3-BF54C2E47B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11" name="图片 10">
            <a:extLst>
              <a:ext uri="{FF2B5EF4-FFF2-40B4-BE49-F238E27FC236}">
                <a16:creationId xmlns:a16="http://schemas.microsoft.com/office/drawing/2014/main" id="{5C00C43A-F4EB-49C9-9312-ECE866E960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268044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CB799-D687-4676-89CE-2C7129D7E592}"/>
              </a:ext>
            </a:extLst>
          </p:cNvPr>
          <p:cNvSpPr txBox="1"/>
          <p:nvPr/>
        </p:nvSpPr>
        <p:spPr>
          <a:xfrm>
            <a:off x="445476" y="677667"/>
            <a:ext cx="11594968" cy="5770811"/>
          </a:xfrm>
          <a:prstGeom prst="rect">
            <a:avLst/>
          </a:prstGeom>
          <a:noFill/>
        </p:spPr>
        <p:txBody>
          <a:bodyPr wrap="square" rtlCol="0">
            <a:spAutoFit/>
          </a:bodyPr>
          <a:lstStyle/>
          <a:p>
            <a:pPr>
              <a:lnSpc>
                <a:spcPct val="150000"/>
              </a:lnSpc>
            </a:pPr>
            <a:r>
              <a:rPr lang="en-US" b="1" dirty="0">
                <a:latin typeface="+mn-ea"/>
                <a:cs typeface="永中粗黑" panose="02010600030101010101" pitchFamily="2" charset="-122"/>
              </a:rPr>
              <a:t>1.</a:t>
            </a:r>
            <a:r>
              <a:rPr lang="zh-CN" altLang="en-US" b="1" dirty="0">
                <a:latin typeface="+mn-ea"/>
                <a:cs typeface="永中粗黑" panose="02010600030101010101" pitchFamily="2" charset="-122"/>
              </a:rPr>
              <a:t>康复医学领域</a:t>
            </a:r>
            <a:endParaRPr lang="zh-CN" altLang="en-US" dirty="0">
              <a:latin typeface="+mn-ea"/>
              <a:cs typeface="永中粗黑" panose="02010600030101010101" pitchFamily="2" charset="-122"/>
            </a:endParaRPr>
          </a:p>
          <a:p>
            <a:pPr algn="just">
              <a:lnSpc>
                <a:spcPct val="150000"/>
              </a:lnSpc>
            </a:pPr>
            <a:r>
              <a:rPr lang="zh-CN" altLang="en-US" dirty="0">
                <a:solidFill>
                  <a:srgbClr val="1A1A1A"/>
                </a:solidFill>
                <a:latin typeface="+mn-ea"/>
                <a:cs typeface="永中粗黑" panose="02010600030101010101" pitchFamily="2" charset="-122"/>
              </a:rPr>
              <a:t>康复医学的发展离不开康复评定技术的支撑，关节活动度（</a:t>
            </a:r>
            <a:r>
              <a:rPr lang="en-US" altLang="zh-CN" dirty="0">
                <a:solidFill>
                  <a:srgbClr val="1A1A1A"/>
                </a:solidFill>
                <a:latin typeface="+mn-ea"/>
                <a:cs typeface="永中粗黑" panose="02010600030101010101" pitchFamily="2" charset="-122"/>
              </a:rPr>
              <a:t>ROM</a:t>
            </a:r>
            <a:r>
              <a:rPr lang="zh-CN" altLang="en-US" dirty="0">
                <a:solidFill>
                  <a:srgbClr val="1A1A1A"/>
                </a:solidFill>
                <a:latin typeface="+mn-ea"/>
                <a:cs typeface="永中粗黑" panose="02010600030101010101" pitchFamily="2" charset="-122"/>
              </a:rPr>
              <a:t>）的测量作为康复评定技术的重要一环，有着不可取代的作用，</a:t>
            </a:r>
            <a:r>
              <a:rPr lang="en-US" altLang="zh-CN" dirty="0">
                <a:solidFill>
                  <a:srgbClr val="1A1A1A"/>
                </a:solidFill>
                <a:latin typeface="+mn-ea"/>
                <a:cs typeface="永中粗黑" panose="02010600030101010101" pitchFamily="2" charset="-122"/>
              </a:rPr>
              <a:t>ROM</a:t>
            </a:r>
            <a:r>
              <a:rPr lang="zh-CN" altLang="en-US" dirty="0">
                <a:solidFill>
                  <a:srgbClr val="1A1A1A"/>
                </a:solidFill>
                <a:latin typeface="+mn-ea"/>
                <a:cs typeface="永中粗黑" panose="02010600030101010101" pitchFamily="2" charset="-122"/>
              </a:rPr>
              <a:t>的精确性和可靠性至关重要。随着康复医学的发展，</a:t>
            </a:r>
            <a:r>
              <a:rPr lang="en-US" altLang="zh-CN" dirty="0">
                <a:solidFill>
                  <a:srgbClr val="1A1A1A"/>
                </a:solidFill>
                <a:latin typeface="+mn-ea"/>
                <a:cs typeface="永中粗黑" panose="02010600030101010101" pitchFamily="2" charset="-122"/>
              </a:rPr>
              <a:t>ROM</a:t>
            </a:r>
            <a:r>
              <a:rPr lang="zh-CN" altLang="en-US" dirty="0">
                <a:solidFill>
                  <a:srgbClr val="1A1A1A"/>
                </a:solidFill>
                <a:latin typeface="+mn-ea"/>
                <a:cs typeface="永中粗黑" panose="02010600030101010101" pitchFamily="2" charset="-122"/>
              </a:rPr>
              <a:t>的测量方法也在不断优化之中。</a:t>
            </a:r>
            <a:endParaRPr lang="en-US" altLang="zh-CN" dirty="0">
              <a:solidFill>
                <a:srgbClr val="1A1A1A"/>
              </a:solidFill>
              <a:latin typeface="+mn-ea"/>
              <a:cs typeface="永中粗黑" panose="02010600030101010101" pitchFamily="2" charset="-122"/>
            </a:endParaRPr>
          </a:p>
          <a:p>
            <a:pPr algn="just"/>
            <a:endParaRPr lang="en-US" altLang="zh-CN" dirty="0">
              <a:solidFill>
                <a:srgbClr val="323232"/>
              </a:solidFill>
              <a:latin typeface="+mn-ea"/>
              <a:cs typeface="永中粗黑" panose="02010600030101010101" pitchFamily="2" charset="-122"/>
            </a:endParaRPr>
          </a:p>
          <a:p>
            <a:pPr>
              <a:lnSpc>
                <a:spcPct val="150000"/>
              </a:lnSpc>
            </a:pPr>
            <a:r>
              <a:rPr lang="en-US" altLang="zh-CN" b="1" dirty="0">
                <a:latin typeface="+mn-ea"/>
                <a:cs typeface="永中粗黑" panose="02010600030101010101" pitchFamily="2" charset="-122"/>
              </a:rPr>
              <a:t>2.</a:t>
            </a:r>
            <a:r>
              <a:rPr lang="zh-CN" altLang="en-US" b="1" dirty="0">
                <a:latin typeface="+mn-ea"/>
                <a:cs typeface="永中粗黑" panose="02010600030101010101" pitchFamily="2" charset="-122"/>
              </a:rPr>
              <a:t>伤残鉴定领域</a:t>
            </a:r>
            <a:endParaRPr lang="zh-CN" altLang="en-US" dirty="0">
              <a:latin typeface="+mn-ea"/>
              <a:cs typeface="永中粗黑" panose="02010600030101010101" pitchFamily="2" charset="-122"/>
            </a:endParaRPr>
          </a:p>
          <a:p>
            <a:pPr>
              <a:lnSpc>
                <a:spcPct val="150000"/>
              </a:lnSpc>
            </a:pPr>
            <a:r>
              <a:rPr lang="zh-CN" altLang="en-US" dirty="0">
                <a:latin typeface="+mn-ea"/>
                <a:cs typeface="永中粗黑" panose="02010600030101010101" pitchFamily="2" charset="-122"/>
              </a:rPr>
              <a:t>关节活动度是鉴定伤残等级及量刑的重要依据，关系到判刑长短和赔款的数量问题，尤其在临界值附近时，容易引起争端。精确测量关节活动度可以大大减少司法纠纷。</a:t>
            </a:r>
          </a:p>
          <a:p>
            <a:pPr algn="just"/>
            <a:endParaRPr lang="en-US" altLang="zh-CN" dirty="0">
              <a:solidFill>
                <a:srgbClr val="1A1A1A"/>
              </a:solidFill>
              <a:latin typeface="+mn-ea"/>
              <a:cs typeface="永中粗黑" panose="02010600030101010101" pitchFamily="2" charset="-122"/>
            </a:endParaRPr>
          </a:p>
          <a:p>
            <a:pPr>
              <a:lnSpc>
                <a:spcPct val="150000"/>
              </a:lnSpc>
            </a:pPr>
            <a:r>
              <a:rPr lang="en-US" altLang="zh-CN" b="1" dirty="0">
                <a:latin typeface="+mn-ea"/>
                <a:cs typeface="永中粗黑" panose="02010600030101010101" pitchFamily="2" charset="-122"/>
                <a:sym typeface="+mn-ea"/>
              </a:rPr>
              <a:t>3.</a:t>
            </a:r>
            <a:r>
              <a:rPr lang="zh-CN" altLang="en-US" b="1" dirty="0">
                <a:latin typeface="+mn-ea"/>
                <a:cs typeface="永中粗黑" panose="02010600030101010101" pitchFamily="2" charset="-122"/>
                <a:sym typeface="+mn-ea"/>
              </a:rPr>
              <a:t>养老服务领域</a:t>
            </a:r>
            <a:endParaRPr lang="en-US" altLang="zh-CN" b="1" dirty="0">
              <a:latin typeface="+mn-ea"/>
              <a:cs typeface="永中粗黑" panose="02010600030101010101" pitchFamily="2" charset="-122"/>
              <a:sym typeface="+mn-ea"/>
            </a:endParaRPr>
          </a:p>
          <a:p>
            <a:pPr algn="just">
              <a:lnSpc>
                <a:spcPct val="150000"/>
              </a:lnSpc>
            </a:pPr>
            <a:r>
              <a:rPr lang="zh-CN" altLang="en-US" dirty="0">
                <a:latin typeface="+mn-ea"/>
                <a:cs typeface="永中粗黑" panose="02010600030101010101" pitchFamily="2" charset="-122"/>
              </a:rPr>
              <a:t>预测到2040年我国将有4亿多老人，中风病人及跌倒病人日益增加，ROM评定是评价其日常生活能力的主要依据。</a:t>
            </a:r>
            <a:endParaRPr lang="en-US" altLang="zh-CN" dirty="0">
              <a:latin typeface="+mn-ea"/>
              <a:cs typeface="永中粗黑" panose="02010600030101010101" pitchFamily="2" charset="-122"/>
            </a:endParaRPr>
          </a:p>
          <a:p>
            <a:pPr algn="just"/>
            <a:endParaRPr lang="en-US" altLang="zh-CN" dirty="0">
              <a:latin typeface="+mn-ea"/>
              <a:cs typeface="永中粗黑" panose="02010600030101010101" pitchFamily="2" charset="-122"/>
            </a:endParaRPr>
          </a:p>
          <a:p>
            <a:pPr>
              <a:lnSpc>
                <a:spcPct val="150000"/>
              </a:lnSpc>
            </a:pPr>
            <a:r>
              <a:rPr lang="en-US" altLang="zh-CN" b="1" dirty="0">
                <a:latin typeface="+mn-ea"/>
                <a:cs typeface="永中粗黑" panose="02010600030101010101" pitchFamily="2" charset="-122"/>
                <a:sym typeface="+mn-ea"/>
              </a:rPr>
              <a:t>4.</a:t>
            </a:r>
            <a:r>
              <a:rPr lang="zh-CN" altLang="en-US" b="1" dirty="0">
                <a:latin typeface="+mn-ea"/>
                <a:cs typeface="永中粗黑" panose="02010600030101010101" pitchFamily="2" charset="-122"/>
                <a:sym typeface="+mn-ea"/>
              </a:rPr>
              <a:t>运动医学领域</a:t>
            </a:r>
            <a:endParaRPr lang="en-US" altLang="zh-CN" b="1" dirty="0">
              <a:latin typeface="+mn-ea"/>
              <a:cs typeface="永中粗黑" panose="02010600030101010101" pitchFamily="2" charset="-122"/>
              <a:sym typeface="+mn-ea"/>
            </a:endParaRPr>
          </a:p>
          <a:p>
            <a:pPr algn="just">
              <a:lnSpc>
                <a:spcPct val="150000"/>
              </a:lnSpc>
            </a:pPr>
            <a:r>
              <a:rPr lang="zh-CN" altLang="en-US" dirty="0">
                <a:latin typeface="+mn-ea"/>
                <a:cs typeface="永中粗黑" panose="02010600030101010101" pitchFamily="2" charset="-122"/>
              </a:rPr>
              <a:t>运动医学是医疗保健的一个分支</a:t>
            </a:r>
            <a:r>
              <a:rPr lang="en-US" altLang="zh-CN" dirty="0">
                <a:latin typeface="+mn-ea"/>
                <a:cs typeface="永中粗黑" panose="02010600030101010101" pitchFamily="2" charset="-122"/>
              </a:rPr>
              <a:t>,</a:t>
            </a:r>
            <a:r>
              <a:rPr lang="zh-CN" altLang="en-US" dirty="0">
                <a:latin typeface="+mn-ea"/>
                <a:cs typeface="永中粗黑" panose="02010600030101010101" pitchFamily="2" charset="-122"/>
              </a:rPr>
              <a:t>研究如何预防及治疗运动损伤等。随着越来越多人参与体育运动，愈发需要发展专门针对运动损伤的新型诊断、预防技术和治疗方法。关节活动度的评定可用于评价运动损伤及恢复的状况。</a:t>
            </a:r>
            <a:endParaRPr lang="en-US" altLang="zh-CN" dirty="0">
              <a:latin typeface="+mn-ea"/>
              <a:cs typeface="永中粗黑" panose="02010600030101010101" pitchFamily="2" charset="-122"/>
              <a:sym typeface="+mn-ea"/>
            </a:endParaRPr>
          </a:p>
          <a:p>
            <a:pPr algn="just"/>
            <a:endParaRPr lang="en-US" altLang="zh-CN" dirty="0">
              <a:gradFill>
                <a:gsLst>
                  <a:gs pos="0">
                    <a:srgbClr val="7B32B2"/>
                  </a:gs>
                  <a:gs pos="100000">
                    <a:srgbClr val="401A5D"/>
                  </a:gs>
                </a:gsLst>
                <a:lin scaled="0"/>
              </a:gradFill>
              <a:latin typeface="+mn-ea"/>
            </a:endParaRPr>
          </a:p>
        </p:txBody>
      </p:sp>
      <p:sp>
        <p:nvSpPr>
          <p:cNvPr id="9" name="文本框 18">
            <a:extLst>
              <a:ext uri="{FF2B5EF4-FFF2-40B4-BE49-F238E27FC236}">
                <a16:creationId xmlns:a16="http://schemas.microsoft.com/office/drawing/2014/main" id="{C0446148-8278-46E9-B254-336062FA0E70}"/>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2.1 </a:t>
            </a:r>
            <a:r>
              <a:rPr lang="zh-CN" altLang="en-US" sz="2400" b="1" dirty="0">
                <a:solidFill>
                  <a:srgbClr val="FFFFFF"/>
                </a:solidFill>
                <a:latin typeface="黑体" panose="02010609060101010101" charset="-122"/>
                <a:ea typeface="黑体" panose="02010609060101010101" charset="-122"/>
              </a:rPr>
              <a:t>产品背景                   </a:t>
            </a:r>
            <a:r>
              <a:rPr lang="en-US" altLang="zh-CN" sz="2400" b="1" dirty="0">
                <a:solidFill>
                  <a:srgbClr val="FFFFFF"/>
                </a:solidFill>
                <a:latin typeface="黑体" panose="02010609060101010101" charset="-122"/>
                <a:ea typeface="黑体" panose="02010609060101010101" charset="-122"/>
              </a:rPr>
              <a:t>ROM</a:t>
            </a:r>
            <a:r>
              <a:rPr lang="zh-CN" altLang="en-US" sz="2400" b="1" dirty="0">
                <a:solidFill>
                  <a:srgbClr val="FFFFFF"/>
                </a:solidFill>
                <a:latin typeface="黑体" panose="02010609060101010101" charset="-122"/>
                <a:ea typeface="黑体" panose="02010609060101010101" charset="-122"/>
              </a:rPr>
              <a:t>测量的应用领域</a:t>
            </a:r>
            <a:endParaRPr lang="en-US" altLang="zh-CN" sz="2400" b="1" dirty="0">
              <a:solidFill>
                <a:srgbClr val="FFFFFF"/>
              </a:solidFill>
              <a:latin typeface="黑体" panose="02010609060101010101" charset="-122"/>
              <a:ea typeface="黑体" panose="02010609060101010101" charset="-122"/>
            </a:endParaRPr>
          </a:p>
        </p:txBody>
      </p:sp>
      <p:pic>
        <p:nvPicPr>
          <p:cNvPr id="13" name="图片 12">
            <a:extLst>
              <a:ext uri="{FF2B5EF4-FFF2-40B4-BE49-F238E27FC236}">
                <a16:creationId xmlns:a16="http://schemas.microsoft.com/office/drawing/2014/main" id="{36A35EB0-001D-4A19-B359-870144EE45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6" name="图片 5">
            <a:extLst>
              <a:ext uri="{FF2B5EF4-FFF2-40B4-BE49-F238E27FC236}">
                <a16:creationId xmlns:a16="http://schemas.microsoft.com/office/drawing/2014/main" id="{1271AB7C-3CB0-401A-B83C-BFDB273B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3764186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ADE78FEB-A363-441C-9A0E-E0C7AA8610D7}"/>
              </a:ext>
            </a:extLst>
          </p:cNvPr>
          <p:cNvGraphicFramePr>
            <a:graphicFrameLocks noGrp="1"/>
          </p:cNvGraphicFramePr>
          <p:nvPr>
            <p:extLst>
              <p:ext uri="{D42A27DB-BD31-4B8C-83A1-F6EECF244321}">
                <p14:modId xmlns:p14="http://schemas.microsoft.com/office/powerpoint/2010/main" val="2775020742"/>
              </p:ext>
            </p:extLst>
          </p:nvPr>
        </p:nvGraphicFramePr>
        <p:xfrm>
          <a:off x="383844" y="585243"/>
          <a:ext cx="3808104" cy="5687514"/>
        </p:xfrm>
        <a:graphic>
          <a:graphicData uri="http://schemas.openxmlformats.org/drawingml/2006/table">
            <a:tbl>
              <a:tblPr firstRow="1" bandRow="1">
                <a:tableStyleId>{5940675A-B579-460E-94D1-54222C63F5DA}</a:tableStyleId>
              </a:tblPr>
              <a:tblGrid>
                <a:gridCol w="1269368">
                  <a:extLst>
                    <a:ext uri="{9D8B030D-6E8A-4147-A177-3AD203B41FA5}">
                      <a16:colId xmlns:a16="http://schemas.microsoft.com/office/drawing/2014/main" val="4113913739"/>
                    </a:ext>
                  </a:extLst>
                </a:gridCol>
                <a:gridCol w="1269368">
                  <a:extLst>
                    <a:ext uri="{9D8B030D-6E8A-4147-A177-3AD203B41FA5}">
                      <a16:colId xmlns:a16="http://schemas.microsoft.com/office/drawing/2014/main" val="656540979"/>
                    </a:ext>
                  </a:extLst>
                </a:gridCol>
                <a:gridCol w="634684">
                  <a:extLst>
                    <a:ext uri="{9D8B030D-6E8A-4147-A177-3AD203B41FA5}">
                      <a16:colId xmlns:a16="http://schemas.microsoft.com/office/drawing/2014/main" val="539439529"/>
                    </a:ext>
                  </a:extLst>
                </a:gridCol>
                <a:gridCol w="634684">
                  <a:extLst>
                    <a:ext uri="{9D8B030D-6E8A-4147-A177-3AD203B41FA5}">
                      <a16:colId xmlns:a16="http://schemas.microsoft.com/office/drawing/2014/main" val="2765033419"/>
                    </a:ext>
                  </a:extLst>
                </a:gridCol>
              </a:tblGrid>
              <a:tr h="315973">
                <a:tc>
                  <a:txBody>
                    <a:bodyPr/>
                    <a:lstStyle/>
                    <a:p>
                      <a:endParaRPr lang="zh-CN" altLang="en-US" sz="1200" dirty="0"/>
                    </a:p>
                  </a:txBody>
                  <a:tcPr/>
                </a:tc>
                <a:tc>
                  <a:txBody>
                    <a:bodyPr/>
                    <a:lstStyle/>
                    <a:p>
                      <a:endParaRPr lang="zh-CN" altLang="en-US" sz="1200" dirty="0"/>
                    </a:p>
                  </a:txBody>
                  <a:tcPr/>
                </a:tc>
                <a:tc>
                  <a:txBody>
                    <a:bodyPr/>
                    <a:lstStyle/>
                    <a:p>
                      <a:pPr algn="ctr"/>
                      <a:r>
                        <a:rPr lang="zh-CN" altLang="en-US" sz="1200" dirty="0"/>
                        <a:t>左</a:t>
                      </a:r>
                    </a:p>
                  </a:txBody>
                  <a:tcPr/>
                </a:tc>
                <a:tc>
                  <a:txBody>
                    <a:bodyPr/>
                    <a:lstStyle/>
                    <a:p>
                      <a:pPr algn="ctr"/>
                      <a:r>
                        <a:rPr lang="zh-CN" altLang="en-US" sz="1200" dirty="0"/>
                        <a:t>右</a:t>
                      </a:r>
                    </a:p>
                  </a:txBody>
                  <a:tcPr/>
                </a:tc>
                <a:extLst>
                  <a:ext uri="{0D108BD9-81ED-4DB2-BD59-A6C34878D82A}">
                    <a16:rowId xmlns:a16="http://schemas.microsoft.com/office/drawing/2014/main" val="2510329697"/>
                  </a:ext>
                </a:extLst>
              </a:tr>
              <a:tr h="315973">
                <a:tc gridSpan="2">
                  <a:txBody>
                    <a:bodyPr/>
                    <a:lstStyle/>
                    <a:p>
                      <a:r>
                        <a:rPr lang="zh-CN" altLang="en-US" sz="1200" dirty="0"/>
                        <a:t>颈椎</a:t>
                      </a:r>
                    </a:p>
                  </a:txBody>
                  <a:tcPr/>
                </a:tc>
                <a:tc hMerge="1">
                  <a:txBody>
                    <a:bodyPr/>
                    <a:lstStyle/>
                    <a:p>
                      <a:endParaRPr lang="zh-CN" altLang="en-US"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967582915"/>
                  </a:ext>
                </a:extLst>
              </a:tr>
              <a:tr h="315973">
                <a:tc>
                  <a:txBody>
                    <a:bodyPr/>
                    <a:lstStyle/>
                    <a:p>
                      <a:r>
                        <a:rPr lang="zh-CN" altLang="en-US" sz="1200" dirty="0"/>
                        <a:t>  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137809527"/>
                  </a:ext>
                </a:extLst>
              </a:tr>
              <a:tr h="315973">
                <a:tc>
                  <a:txBody>
                    <a:bodyPr/>
                    <a:lstStyle/>
                    <a:p>
                      <a:r>
                        <a:rPr lang="zh-CN" altLang="en-US" sz="1200" dirty="0"/>
                        <a:t>  伸展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463923479"/>
                  </a:ext>
                </a:extLst>
              </a:tr>
              <a:tr h="315973">
                <a:tc>
                  <a:txBody>
                    <a:bodyPr/>
                    <a:lstStyle/>
                    <a:p>
                      <a:r>
                        <a:rPr lang="zh-CN" altLang="en-US" sz="1200" dirty="0"/>
                        <a:t>  侧屈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51149577"/>
                  </a:ext>
                </a:extLst>
              </a:tr>
              <a:tr h="315973">
                <a:tc>
                  <a:txBody>
                    <a:bodyPr/>
                    <a:lstStyle/>
                    <a:p>
                      <a:r>
                        <a:rPr lang="zh-CN" altLang="en-US" sz="1200" dirty="0"/>
                        <a:t>  旋转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0~60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704803603"/>
                  </a:ext>
                </a:extLst>
              </a:tr>
              <a:tr h="315973">
                <a:tc>
                  <a:txBody>
                    <a:bodyPr/>
                    <a:lstStyle/>
                    <a:p>
                      <a:r>
                        <a:rPr lang="zh-CN" altLang="en-US" sz="1200" dirty="0"/>
                        <a:t>胸腰椎</a:t>
                      </a:r>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313167447"/>
                  </a:ext>
                </a:extLst>
              </a:tr>
              <a:tr h="315973">
                <a:tc>
                  <a:txBody>
                    <a:bodyPr/>
                    <a:lstStyle/>
                    <a:p>
                      <a:r>
                        <a:rPr lang="zh-CN" altLang="en-US" sz="1200" dirty="0"/>
                        <a:t>  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458714455"/>
                  </a:ext>
                </a:extLst>
              </a:tr>
              <a:tr h="315973">
                <a:tc>
                  <a:txBody>
                    <a:bodyPr/>
                    <a:lstStyle/>
                    <a:p>
                      <a:r>
                        <a:rPr lang="zh-CN" altLang="en-US" sz="1200" dirty="0"/>
                        <a:t>  伸展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0~30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847983402"/>
                  </a:ext>
                </a:extLst>
              </a:tr>
              <a:tr h="315973">
                <a:tc>
                  <a:txBody>
                    <a:bodyPr/>
                    <a:lstStyle/>
                    <a:p>
                      <a:r>
                        <a:rPr lang="zh-CN" altLang="en-US" sz="1200" dirty="0"/>
                        <a:t>  侧屈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032018326"/>
                  </a:ext>
                </a:extLst>
              </a:tr>
              <a:tr h="315973">
                <a:tc>
                  <a:txBody>
                    <a:bodyPr/>
                    <a:lstStyle/>
                    <a:p>
                      <a:r>
                        <a:rPr lang="zh-CN" altLang="en-US" sz="1200" dirty="0"/>
                        <a:t>  旋转</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631914011"/>
                  </a:ext>
                </a:extLst>
              </a:tr>
              <a:tr h="315973">
                <a:tc>
                  <a:txBody>
                    <a:bodyPr/>
                    <a:lstStyle/>
                    <a:p>
                      <a:r>
                        <a:rPr lang="zh-CN" altLang="en-US" sz="1200" dirty="0"/>
                        <a:t>膝</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99879699"/>
                  </a:ext>
                </a:extLst>
              </a:tr>
              <a:tr h="315973">
                <a:tc>
                  <a:txBody>
                    <a:bodyPr/>
                    <a:lstStyle/>
                    <a:p>
                      <a:r>
                        <a:rPr lang="en-US" altLang="zh-CN" sz="1200" dirty="0"/>
                        <a:t>  </a:t>
                      </a:r>
                      <a:r>
                        <a:rPr lang="zh-CN" altLang="en-US" sz="1200" dirty="0"/>
                        <a:t>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0~135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41485568"/>
                  </a:ext>
                </a:extLst>
              </a:tr>
              <a:tr h="315973">
                <a:tc gridSpan="2">
                  <a:txBody>
                    <a:bodyPr/>
                    <a:lstStyle/>
                    <a:p>
                      <a:r>
                        <a:rPr lang="zh-CN" altLang="en-US" sz="1200" dirty="0"/>
                        <a:t>踝</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4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203498863"/>
                  </a:ext>
                </a:extLst>
              </a:tr>
              <a:tr h="315973">
                <a:tc>
                  <a:txBody>
                    <a:bodyPr/>
                    <a:lstStyle/>
                    <a:p>
                      <a:r>
                        <a:rPr lang="en-US" altLang="zh-CN" sz="1200" dirty="0"/>
                        <a:t>  </a:t>
                      </a:r>
                      <a:r>
                        <a:rPr lang="zh-CN" altLang="en-US" sz="1200" dirty="0"/>
                        <a:t>背屈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12931164"/>
                  </a:ext>
                </a:extLst>
              </a:tr>
              <a:tr h="315973">
                <a:tc>
                  <a:txBody>
                    <a:bodyPr/>
                    <a:lstStyle/>
                    <a:p>
                      <a:r>
                        <a:rPr lang="zh-CN" altLang="en-US" sz="1200" dirty="0"/>
                        <a:t> </a:t>
                      </a:r>
                      <a:r>
                        <a:rPr lang="zh-CN" altLang="en-US" sz="1200" b="0" i="0" kern="1200" dirty="0">
                          <a:solidFill>
                            <a:schemeClr val="tx1"/>
                          </a:solidFill>
                          <a:effectLst/>
                          <a:latin typeface="+mn-lt"/>
                          <a:ea typeface="+mn-ea"/>
                          <a:cs typeface="+mn-cs"/>
                        </a:rPr>
                        <a:t> </a:t>
                      </a:r>
                      <a:r>
                        <a:rPr lang="zh-CN" altLang="en-US" sz="1200" kern="1200" dirty="0">
                          <a:solidFill>
                            <a:schemeClr val="tx1"/>
                          </a:solidFill>
                          <a:latin typeface="+mn-lt"/>
                          <a:ea typeface="+mn-ea"/>
                          <a:cs typeface="+mn-cs"/>
                        </a:rPr>
                        <a:t>跖屈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0~50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30789481"/>
                  </a:ext>
                </a:extLst>
              </a:tr>
              <a:tr h="315973">
                <a:tc>
                  <a:txBody>
                    <a:bodyPr/>
                    <a:lstStyle/>
                    <a:p>
                      <a:r>
                        <a:rPr lang="zh-CN" altLang="en-US" sz="1200" kern="1200" dirty="0">
                          <a:solidFill>
                            <a:schemeClr val="tx1"/>
                          </a:solidFill>
                          <a:latin typeface="+mn-lt"/>
                          <a:ea typeface="+mn-ea"/>
                          <a:cs typeface="+mn-cs"/>
                        </a:rPr>
                        <a:t>  内翻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0~35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101565314"/>
                  </a:ext>
                </a:extLst>
              </a:tr>
              <a:tr h="315973">
                <a:tc>
                  <a:txBody>
                    <a:bodyPr/>
                    <a:lstStyle/>
                    <a:p>
                      <a:r>
                        <a:rPr lang="zh-CN" altLang="en-US" sz="1200" kern="1200" dirty="0">
                          <a:solidFill>
                            <a:schemeClr val="tx1"/>
                          </a:solidFill>
                          <a:latin typeface="+mn-lt"/>
                          <a:ea typeface="+mn-ea"/>
                          <a:cs typeface="+mn-cs"/>
                        </a:rPr>
                        <a:t>  外翻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0~20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311231015"/>
                  </a:ext>
                </a:extLst>
              </a:tr>
            </a:tbl>
          </a:graphicData>
        </a:graphic>
      </p:graphicFrame>
      <p:graphicFrame>
        <p:nvGraphicFramePr>
          <p:cNvPr id="6" name="表格 4">
            <a:extLst>
              <a:ext uri="{FF2B5EF4-FFF2-40B4-BE49-F238E27FC236}">
                <a16:creationId xmlns:a16="http://schemas.microsoft.com/office/drawing/2014/main" id="{8840B3EB-F61B-4B9D-AA70-3D3417A7EB9E}"/>
              </a:ext>
            </a:extLst>
          </p:cNvPr>
          <p:cNvGraphicFramePr>
            <a:graphicFrameLocks noGrp="1"/>
          </p:cNvGraphicFramePr>
          <p:nvPr>
            <p:extLst>
              <p:ext uri="{D42A27DB-BD31-4B8C-83A1-F6EECF244321}">
                <p14:modId xmlns:p14="http://schemas.microsoft.com/office/powerpoint/2010/main" val="1670391628"/>
              </p:ext>
            </p:extLst>
          </p:nvPr>
        </p:nvGraphicFramePr>
        <p:xfrm>
          <a:off x="8000052" y="586349"/>
          <a:ext cx="3808104" cy="5687514"/>
        </p:xfrm>
        <a:graphic>
          <a:graphicData uri="http://schemas.openxmlformats.org/drawingml/2006/table">
            <a:tbl>
              <a:tblPr firstRow="1" bandRow="1">
                <a:tableStyleId>{5940675A-B579-460E-94D1-54222C63F5DA}</a:tableStyleId>
              </a:tblPr>
              <a:tblGrid>
                <a:gridCol w="1269368">
                  <a:extLst>
                    <a:ext uri="{9D8B030D-6E8A-4147-A177-3AD203B41FA5}">
                      <a16:colId xmlns:a16="http://schemas.microsoft.com/office/drawing/2014/main" val="4113913739"/>
                    </a:ext>
                  </a:extLst>
                </a:gridCol>
                <a:gridCol w="1269368">
                  <a:extLst>
                    <a:ext uri="{9D8B030D-6E8A-4147-A177-3AD203B41FA5}">
                      <a16:colId xmlns:a16="http://schemas.microsoft.com/office/drawing/2014/main" val="656540979"/>
                    </a:ext>
                  </a:extLst>
                </a:gridCol>
                <a:gridCol w="634684">
                  <a:extLst>
                    <a:ext uri="{9D8B030D-6E8A-4147-A177-3AD203B41FA5}">
                      <a16:colId xmlns:a16="http://schemas.microsoft.com/office/drawing/2014/main" val="539439529"/>
                    </a:ext>
                  </a:extLst>
                </a:gridCol>
                <a:gridCol w="634684">
                  <a:extLst>
                    <a:ext uri="{9D8B030D-6E8A-4147-A177-3AD203B41FA5}">
                      <a16:colId xmlns:a16="http://schemas.microsoft.com/office/drawing/2014/main" val="1445414412"/>
                    </a:ext>
                  </a:extLst>
                </a:gridCol>
              </a:tblGrid>
              <a:tr h="315973">
                <a:tc>
                  <a:txBody>
                    <a:bodyPr/>
                    <a:lstStyle/>
                    <a:p>
                      <a:endParaRPr lang="zh-CN" altLang="en-US" sz="1200" dirty="0"/>
                    </a:p>
                  </a:txBody>
                  <a:tcPr/>
                </a:tc>
                <a:tc>
                  <a:txBody>
                    <a:bodyPr/>
                    <a:lstStyle/>
                    <a:p>
                      <a:endParaRPr lang="zh-CN" altLang="en-US" sz="1200" dirty="0"/>
                    </a:p>
                  </a:txBody>
                  <a:tcPr/>
                </a:tc>
                <a:tc>
                  <a:txBody>
                    <a:bodyPr/>
                    <a:lstStyle/>
                    <a:p>
                      <a:pPr algn="ctr"/>
                      <a:r>
                        <a:rPr lang="zh-CN" altLang="en-US" sz="1200" dirty="0"/>
                        <a:t>左</a:t>
                      </a:r>
                    </a:p>
                  </a:txBody>
                  <a:tcPr/>
                </a:tc>
                <a:tc>
                  <a:txBody>
                    <a:bodyPr/>
                    <a:lstStyle/>
                    <a:p>
                      <a:pPr algn="ctr"/>
                      <a:r>
                        <a:rPr lang="zh-CN" altLang="en-US" sz="1200" dirty="0"/>
                        <a:t>右</a:t>
                      </a:r>
                    </a:p>
                  </a:txBody>
                  <a:tcPr/>
                </a:tc>
                <a:extLst>
                  <a:ext uri="{0D108BD9-81ED-4DB2-BD59-A6C34878D82A}">
                    <a16:rowId xmlns:a16="http://schemas.microsoft.com/office/drawing/2014/main" val="2510329697"/>
                  </a:ext>
                </a:extLst>
              </a:tr>
              <a:tr h="315973">
                <a:tc gridSpan="2">
                  <a:txBody>
                    <a:bodyPr/>
                    <a:lstStyle/>
                    <a:p>
                      <a:r>
                        <a:rPr lang="zh-CN" altLang="en-US" sz="1200" dirty="0"/>
                        <a:t>手指</a:t>
                      </a:r>
                    </a:p>
                  </a:txBody>
                  <a:tcPr/>
                </a:tc>
                <a:tc hMerge="1">
                  <a:txBody>
                    <a:bodyPr/>
                    <a:lstStyle/>
                    <a:p>
                      <a:endParaRPr lang="zh-CN" altLang="en-US"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967582915"/>
                  </a:ext>
                </a:extLst>
              </a:tr>
              <a:tr h="315973">
                <a:tc>
                  <a:txBody>
                    <a:bodyPr/>
                    <a:lstStyle/>
                    <a:p>
                      <a:r>
                        <a:rPr lang="zh-CN" altLang="en-US" sz="1200" dirty="0"/>
                        <a:t>  掌指关节屈曲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0~90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137809527"/>
                  </a:ext>
                </a:extLst>
              </a:tr>
              <a:tr h="315973">
                <a:tc>
                  <a:txBody>
                    <a:bodyPr/>
                    <a:lstStyle/>
                    <a:p>
                      <a:r>
                        <a:rPr lang="zh-CN" altLang="en-US" sz="1200" dirty="0"/>
                        <a:t>  掌指关节过伸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0~15-45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463923479"/>
                  </a:ext>
                </a:extLst>
              </a:tr>
              <a:tr h="315973">
                <a:tc>
                  <a:txBody>
                    <a:bodyPr/>
                    <a:lstStyle/>
                    <a:p>
                      <a:r>
                        <a:rPr lang="zh-CN" altLang="en-US" sz="1200" dirty="0"/>
                        <a:t>  近端指间屈曲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0~110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51149577"/>
                  </a:ext>
                </a:extLst>
              </a:tr>
              <a:tr h="315973">
                <a:tc>
                  <a:txBody>
                    <a:bodyPr/>
                    <a:lstStyle/>
                    <a:p>
                      <a:r>
                        <a:rPr lang="zh-CN" altLang="en-US" sz="1200" dirty="0"/>
                        <a:t>  远端指间屈曲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704803603"/>
                  </a:ext>
                </a:extLst>
              </a:tr>
              <a:tr h="315973">
                <a:tc>
                  <a:txBody>
                    <a:bodyPr/>
                    <a:lstStyle/>
                    <a:p>
                      <a:r>
                        <a:rPr lang="en-US" altLang="zh-CN" sz="1200" dirty="0"/>
                        <a:t>  </a:t>
                      </a:r>
                      <a:r>
                        <a:rPr lang="zh-CN" altLang="en-US" sz="1200" dirty="0"/>
                        <a:t>外展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0~25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313167447"/>
                  </a:ext>
                </a:extLst>
              </a:tr>
              <a:tr h="315973">
                <a:tc gridSpan="2">
                  <a:txBody>
                    <a:bodyPr/>
                    <a:lstStyle/>
                    <a:p>
                      <a:r>
                        <a:rPr lang="zh-CN" altLang="en-US" sz="1200" dirty="0"/>
                        <a:t>拇指</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458714455"/>
                  </a:ext>
                </a:extLst>
              </a:tr>
              <a:tr h="315973">
                <a:tc>
                  <a:txBody>
                    <a:bodyPr/>
                    <a:lstStyle/>
                    <a:p>
                      <a:r>
                        <a:rPr lang="zh-CN" altLang="en-US" sz="1200" dirty="0"/>
                        <a:t>  掌指关节屈曲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0~50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847983402"/>
                  </a:ext>
                </a:extLst>
              </a:tr>
              <a:tr h="315973">
                <a:tc>
                  <a:txBody>
                    <a:bodyPr/>
                    <a:lstStyle/>
                    <a:p>
                      <a:r>
                        <a:rPr lang="zh-CN" altLang="en-US" sz="1200" dirty="0"/>
                        <a:t>  指间关节屈曲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0~80-90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032018326"/>
                  </a:ext>
                </a:extLst>
              </a:tr>
              <a:tr h="315973">
                <a:tc>
                  <a:txBody>
                    <a:bodyPr/>
                    <a:lstStyle/>
                    <a:p>
                      <a:r>
                        <a:rPr lang="zh-CN" altLang="en-US" sz="1200" dirty="0"/>
                        <a:t>  外展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0~50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631914011"/>
                  </a:ext>
                </a:extLst>
              </a:tr>
              <a:tr h="315973">
                <a:tc gridSpan="2">
                  <a:txBody>
                    <a:bodyPr/>
                    <a:lstStyle/>
                    <a:p>
                      <a:r>
                        <a:rPr lang="zh-CN" altLang="en-US" sz="1200" dirty="0"/>
                        <a:t>髋</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99879699"/>
                  </a:ext>
                </a:extLst>
              </a:tr>
              <a:tr h="315973">
                <a:tc>
                  <a:txBody>
                    <a:bodyPr/>
                    <a:lstStyle/>
                    <a:p>
                      <a:r>
                        <a:rPr lang="zh-CN" altLang="en-US" sz="1200" dirty="0"/>
                        <a:t>  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0~120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41485568"/>
                  </a:ext>
                </a:extLst>
              </a:tr>
              <a:tr h="315973">
                <a:tc>
                  <a:txBody>
                    <a:bodyPr/>
                    <a:lstStyle/>
                    <a:p>
                      <a:r>
                        <a:rPr lang="zh-CN" altLang="en-US" sz="1200" dirty="0"/>
                        <a:t>  伸展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0~30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203498863"/>
                  </a:ext>
                </a:extLst>
              </a:tr>
              <a:tr h="315973">
                <a:tc>
                  <a:txBody>
                    <a:bodyPr/>
                    <a:lstStyle/>
                    <a:p>
                      <a:r>
                        <a:rPr lang="en-US" altLang="zh-CN" sz="1200" dirty="0"/>
                        <a:t>  </a:t>
                      </a:r>
                      <a:r>
                        <a:rPr lang="zh-CN" altLang="en-US" sz="1200" dirty="0"/>
                        <a:t>外展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12931164"/>
                  </a:ext>
                </a:extLst>
              </a:tr>
              <a:tr h="315973">
                <a:tc>
                  <a:txBody>
                    <a:bodyPr/>
                    <a:lstStyle/>
                    <a:p>
                      <a:r>
                        <a:rPr lang="en-US" altLang="zh-CN" sz="1200" dirty="0"/>
                        <a:t>  </a:t>
                      </a:r>
                      <a:r>
                        <a:rPr lang="zh-CN" altLang="en-US" sz="1200" dirty="0"/>
                        <a:t>内收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0~35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30789481"/>
                  </a:ext>
                </a:extLst>
              </a:tr>
              <a:tr h="315973">
                <a:tc>
                  <a:txBody>
                    <a:bodyPr/>
                    <a:lstStyle/>
                    <a:p>
                      <a:r>
                        <a:rPr lang="zh-CN" altLang="en-US" sz="1200" dirty="0"/>
                        <a:t>  内旋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101565314"/>
                  </a:ext>
                </a:extLst>
              </a:tr>
              <a:tr h="315973">
                <a:tc>
                  <a:txBody>
                    <a:bodyPr/>
                    <a:lstStyle/>
                    <a:p>
                      <a:r>
                        <a:rPr lang="zh-CN" altLang="en-US" sz="1200" dirty="0"/>
                        <a:t>  外旋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0~45</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311231015"/>
                  </a:ext>
                </a:extLst>
              </a:tr>
            </a:tbl>
          </a:graphicData>
        </a:graphic>
      </p:graphicFrame>
      <p:graphicFrame>
        <p:nvGraphicFramePr>
          <p:cNvPr id="7" name="表格 4">
            <a:extLst>
              <a:ext uri="{FF2B5EF4-FFF2-40B4-BE49-F238E27FC236}">
                <a16:creationId xmlns:a16="http://schemas.microsoft.com/office/drawing/2014/main" id="{C4C35D9E-45E9-4EAE-905A-1CB23D383010}"/>
              </a:ext>
            </a:extLst>
          </p:cNvPr>
          <p:cNvGraphicFramePr>
            <a:graphicFrameLocks noGrp="1"/>
          </p:cNvGraphicFramePr>
          <p:nvPr>
            <p:extLst>
              <p:ext uri="{D42A27DB-BD31-4B8C-83A1-F6EECF244321}">
                <p14:modId xmlns:p14="http://schemas.microsoft.com/office/powerpoint/2010/main" val="806303627"/>
              </p:ext>
            </p:extLst>
          </p:nvPr>
        </p:nvGraphicFramePr>
        <p:xfrm>
          <a:off x="4191948" y="585243"/>
          <a:ext cx="3808104" cy="5687514"/>
        </p:xfrm>
        <a:graphic>
          <a:graphicData uri="http://schemas.openxmlformats.org/drawingml/2006/table">
            <a:tbl>
              <a:tblPr firstRow="1" bandRow="1">
                <a:tableStyleId>{5940675A-B579-460E-94D1-54222C63F5DA}</a:tableStyleId>
              </a:tblPr>
              <a:tblGrid>
                <a:gridCol w="1269368">
                  <a:extLst>
                    <a:ext uri="{9D8B030D-6E8A-4147-A177-3AD203B41FA5}">
                      <a16:colId xmlns:a16="http://schemas.microsoft.com/office/drawing/2014/main" val="4113913739"/>
                    </a:ext>
                  </a:extLst>
                </a:gridCol>
                <a:gridCol w="1269368">
                  <a:extLst>
                    <a:ext uri="{9D8B030D-6E8A-4147-A177-3AD203B41FA5}">
                      <a16:colId xmlns:a16="http://schemas.microsoft.com/office/drawing/2014/main" val="656540979"/>
                    </a:ext>
                  </a:extLst>
                </a:gridCol>
                <a:gridCol w="634684">
                  <a:extLst>
                    <a:ext uri="{9D8B030D-6E8A-4147-A177-3AD203B41FA5}">
                      <a16:colId xmlns:a16="http://schemas.microsoft.com/office/drawing/2014/main" val="539439529"/>
                    </a:ext>
                  </a:extLst>
                </a:gridCol>
                <a:gridCol w="634684">
                  <a:extLst>
                    <a:ext uri="{9D8B030D-6E8A-4147-A177-3AD203B41FA5}">
                      <a16:colId xmlns:a16="http://schemas.microsoft.com/office/drawing/2014/main" val="4032925013"/>
                    </a:ext>
                  </a:extLst>
                </a:gridCol>
              </a:tblGrid>
              <a:tr h="315973">
                <a:tc>
                  <a:txBody>
                    <a:bodyPr/>
                    <a:lstStyle/>
                    <a:p>
                      <a:endParaRPr lang="zh-CN" altLang="en-US" sz="1200" dirty="0"/>
                    </a:p>
                  </a:txBody>
                  <a:tcPr/>
                </a:tc>
                <a:tc>
                  <a:txBody>
                    <a:bodyPr/>
                    <a:lstStyle/>
                    <a:p>
                      <a:endParaRPr lang="zh-CN" altLang="en-US" sz="1200" dirty="0"/>
                    </a:p>
                  </a:txBody>
                  <a:tcPr/>
                </a:tc>
                <a:tc>
                  <a:txBody>
                    <a:bodyPr/>
                    <a:lstStyle/>
                    <a:p>
                      <a:pPr algn="ctr"/>
                      <a:r>
                        <a:rPr lang="zh-CN" altLang="en-US" sz="1200" dirty="0"/>
                        <a:t>左</a:t>
                      </a:r>
                    </a:p>
                  </a:txBody>
                  <a:tcPr/>
                </a:tc>
                <a:tc>
                  <a:txBody>
                    <a:bodyPr/>
                    <a:lstStyle/>
                    <a:p>
                      <a:pPr algn="ctr"/>
                      <a:r>
                        <a:rPr lang="zh-CN" altLang="en-US" sz="1200" dirty="0"/>
                        <a:t>右</a:t>
                      </a:r>
                    </a:p>
                  </a:txBody>
                  <a:tcPr/>
                </a:tc>
                <a:extLst>
                  <a:ext uri="{0D108BD9-81ED-4DB2-BD59-A6C34878D82A}">
                    <a16:rowId xmlns:a16="http://schemas.microsoft.com/office/drawing/2014/main" val="2510329697"/>
                  </a:ext>
                </a:extLst>
              </a:tr>
              <a:tr h="315973">
                <a:tc gridSpan="2">
                  <a:txBody>
                    <a:bodyPr/>
                    <a:lstStyle/>
                    <a:p>
                      <a:r>
                        <a:rPr lang="zh-CN" altLang="en-US" sz="1200" dirty="0"/>
                        <a:t>肩</a:t>
                      </a:r>
                    </a:p>
                  </a:txBody>
                  <a:tcPr/>
                </a:tc>
                <a:tc hMerge="1">
                  <a:txBody>
                    <a:bodyPr/>
                    <a:lstStyle/>
                    <a:p>
                      <a:endParaRPr lang="zh-CN" altLang="en-US"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967582915"/>
                  </a:ext>
                </a:extLst>
              </a:tr>
              <a:tr h="315973">
                <a:tc>
                  <a:txBody>
                    <a:bodyPr/>
                    <a:lstStyle/>
                    <a:p>
                      <a:r>
                        <a:rPr lang="zh-CN" altLang="en-US" sz="1200" dirty="0"/>
                        <a:t>  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0~170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137809527"/>
                  </a:ext>
                </a:extLst>
              </a:tr>
              <a:tr h="315973">
                <a:tc>
                  <a:txBody>
                    <a:bodyPr/>
                    <a:lstStyle/>
                    <a:p>
                      <a:r>
                        <a:rPr lang="zh-CN" altLang="en-US" sz="1200" dirty="0"/>
                        <a:t>  后伸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0~60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463923479"/>
                  </a:ext>
                </a:extLst>
              </a:tr>
              <a:tr h="315973">
                <a:tc>
                  <a:txBody>
                    <a:bodyPr/>
                    <a:lstStyle/>
                    <a:p>
                      <a:r>
                        <a:rPr lang="zh-CN" altLang="en-US" sz="1200" dirty="0"/>
                        <a:t>  外展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0~170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51149577"/>
                  </a:ext>
                </a:extLst>
              </a:tr>
              <a:tr h="315973">
                <a:tc>
                  <a:txBody>
                    <a:bodyPr/>
                    <a:lstStyle/>
                    <a:p>
                      <a:r>
                        <a:rPr lang="zh-CN" altLang="en-US" sz="1200" dirty="0"/>
                        <a:t>  水平外展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0~40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704803603"/>
                  </a:ext>
                </a:extLst>
              </a:tr>
              <a:tr h="315973">
                <a:tc>
                  <a:txBody>
                    <a:bodyPr/>
                    <a:lstStyle/>
                    <a:p>
                      <a:r>
                        <a:rPr lang="en-US" altLang="zh-CN" sz="1200" dirty="0"/>
                        <a:t>  </a:t>
                      </a:r>
                      <a:r>
                        <a:rPr lang="zh-CN" altLang="en-US" sz="1200" dirty="0"/>
                        <a:t>水平内收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0~130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313167447"/>
                  </a:ext>
                </a:extLst>
              </a:tr>
              <a:tr h="315973">
                <a:tc>
                  <a:txBody>
                    <a:bodyPr/>
                    <a:lstStyle/>
                    <a:p>
                      <a:r>
                        <a:rPr lang="zh-CN" altLang="en-US" sz="1200" dirty="0"/>
                        <a:t>  内旋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0~70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458714455"/>
                  </a:ext>
                </a:extLst>
              </a:tr>
              <a:tr h="315973">
                <a:tc>
                  <a:txBody>
                    <a:bodyPr/>
                    <a:lstStyle/>
                    <a:p>
                      <a:r>
                        <a:rPr lang="zh-CN" altLang="en-US" sz="1200" dirty="0"/>
                        <a:t>  外旋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0~90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847983402"/>
                  </a:ext>
                </a:extLst>
              </a:tr>
              <a:tr h="315973">
                <a:tc gridSpan="2">
                  <a:txBody>
                    <a:bodyPr/>
                    <a:lstStyle/>
                    <a:p>
                      <a:r>
                        <a:rPr lang="zh-CN" altLang="en-US" sz="1200" dirty="0"/>
                        <a:t>腕</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6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032018326"/>
                  </a:ext>
                </a:extLst>
              </a:tr>
              <a:tr h="315973">
                <a:tc>
                  <a:txBody>
                    <a:bodyPr/>
                    <a:lstStyle/>
                    <a:p>
                      <a:r>
                        <a:rPr lang="zh-CN" altLang="en-US" sz="1200" dirty="0"/>
                        <a:t>  掌屈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631914011"/>
                  </a:ext>
                </a:extLst>
              </a:tr>
              <a:tr h="315973">
                <a:tc>
                  <a:txBody>
                    <a:bodyPr/>
                    <a:lstStyle/>
                    <a:p>
                      <a:r>
                        <a:rPr lang="zh-CN" altLang="en-US" sz="1200" dirty="0"/>
                        <a:t>  背伸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0~70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99879699"/>
                  </a:ext>
                </a:extLst>
              </a:tr>
              <a:tr h="315973">
                <a:tc>
                  <a:txBody>
                    <a:bodyPr/>
                    <a:lstStyle/>
                    <a:p>
                      <a:r>
                        <a:rPr lang="zh-CN" altLang="en-US" sz="1200" dirty="0"/>
                        <a:t>  尺偏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0~30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1441485568"/>
                  </a:ext>
                </a:extLst>
              </a:tr>
              <a:tr h="315973">
                <a:tc>
                  <a:txBody>
                    <a:bodyPr/>
                    <a:lstStyle/>
                    <a:p>
                      <a:r>
                        <a:rPr lang="zh-CN" altLang="en-US" sz="1200" dirty="0"/>
                        <a:t>  桡偏</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0~20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203498863"/>
                  </a:ext>
                </a:extLst>
              </a:tr>
              <a:tr h="315973">
                <a:tc gridSpan="2">
                  <a:txBody>
                    <a:bodyPr/>
                    <a:lstStyle/>
                    <a:p>
                      <a:r>
                        <a:rPr lang="zh-CN" altLang="en-US" sz="1200" dirty="0"/>
                        <a:t>肘和前臂</a:t>
                      </a:r>
                    </a:p>
                  </a:txBody>
                  <a:tcPr/>
                </a:tc>
                <a:tc hMerge="1">
                  <a:txBody>
                    <a:bodyPr/>
                    <a:lstStyle/>
                    <a:p>
                      <a:endParaRPr lang="zh-CN" altLang="en-US"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12931164"/>
                  </a:ext>
                </a:extLst>
              </a:tr>
              <a:tr h="315973">
                <a:tc>
                  <a:txBody>
                    <a:bodyPr/>
                    <a:lstStyle/>
                    <a:p>
                      <a:r>
                        <a:rPr lang="zh-CN" altLang="en-US" sz="1200" dirty="0"/>
                        <a:t>  屈曲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0~135-150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230789481"/>
                  </a:ext>
                </a:extLst>
              </a:tr>
              <a:tr h="315973">
                <a:tc>
                  <a:txBody>
                    <a:bodyPr/>
                    <a:lstStyle/>
                    <a:p>
                      <a:r>
                        <a:rPr lang="zh-CN" altLang="en-US" sz="1200" dirty="0"/>
                        <a:t>  旋后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0~80-90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4101565314"/>
                  </a:ext>
                </a:extLst>
              </a:tr>
              <a:tr h="315973">
                <a:tc>
                  <a:txBody>
                    <a:bodyPr/>
                    <a:lstStyle/>
                    <a:p>
                      <a:r>
                        <a:rPr lang="zh-CN" altLang="en-US" sz="1200" dirty="0"/>
                        <a:t>  旋前</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0~80-90</a:t>
                      </a:r>
                      <a:r>
                        <a:rPr lang="zh-CN" altLang="en-US" sz="1200" dirty="0"/>
                        <a:t>度</a:t>
                      </a:r>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2311231015"/>
                  </a:ext>
                </a:extLst>
              </a:tr>
            </a:tbl>
          </a:graphicData>
        </a:graphic>
      </p:graphicFrame>
      <p:sp>
        <p:nvSpPr>
          <p:cNvPr id="10" name="文本框 18">
            <a:extLst>
              <a:ext uri="{FF2B5EF4-FFF2-40B4-BE49-F238E27FC236}">
                <a16:creationId xmlns:a16="http://schemas.microsoft.com/office/drawing/2014/main" id="{9D99097B-894A-439B-9320-B25B0DCCE3D8}"/>
              </a:ext>
            </a:extLst>
          </p:cNvPr>
          <p:cNvSpPr txBox="1"/>
          <p:nvPr/>
        </p:nvSpPr>
        <p:spPr>
          <a:xfrm>
            <a:off x="0" y="0"/>
            <a:ext cx="12192000" cy="461665"/>
          </a:xfrm>
          <a:prstGeom prst="rect">
            <a:avLst/>
          </a:prstGeom>
          <a:solidFill>
            <a:srgbClr val="CF4842"/>
          </a:solid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2400" b="1" dirty="0">
                <a:solidFill>
                  <a:srgbClr val="FFFFFF"/>
                </a:solidFill>
                <a:latin typeface="黑体" panose="02010609060101010101" charset="-122"/>
                <a:ea typeface="黑体" panose="02010609060101010101" charset="-122"/>
              </a:rPr>
              <a:t>2.1 </a:t>
            </a:r>
            <a:r>
              <a:rPr lang="zh-CN" altLang="en-US" sz="2400" b="1" dirty="0">
                <a:solidFill>
                  <a:srgbClr val="FFFFFF"/>
                </a:solidFill>
                <a:latin typeface="黑体" panose="02010609060101010101" charset="-122"/>
                <a:ea typeface="黑体" panose="02010609060101010101" charset="-122"/>
              </a:rPr>
              <a:t>产品背景                  关节活动度测量列表</a:t>
            </a:r>
            <a:endParaRPr lang="en-US" altLang="zh-CN" sz="2400" b="1" dirty="0">
              <a:solidFill>
                <a:srgbClr val="FFFFFF"/>
              </a:solidFill>
              <a:latin typeface="黑体" panose="02010609060101010101" charset="-122"/>
              <a:ea typeface="黑体" panose="02010609060101010101" charset="-122"/>
            </a:endParaRPr>
          </a:p>
        </p:txBody>
      </p:sp>
      <p:pic>
        <p:nvPicPr>
          <p:cNvPr id="12" name="图片 11">
            <a:extLst>
              <a:ext uri="{FF2B5EF4-FFF2-40B4-BE49-F238E27FC236}">
                <a16:creationId xmlns:a16="http://schemas.microsoft.com/office/drawing/2014/main" id="{B50CEDA0-C1D7-4302-9542-326338D4D0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76" y="6374970"/>
            <a:ext cx="1580440" cy="351720"/>
          </a:xfrm>
          <a:prstGeom prst="rect">
            <a:avLst/>
          </a:prstGeom>
        </p:spPr>
      </p:pic>
      <p:pic>
        <p:nvPicPr>
          <p:cNvPr id="8" name="图片 7">
            <a:extLst>
              <a:ext uri="{FF2B5EF4-FFF2-40B4-BE49-F238E27FC236}">
                <a16:creationId xmlns:a16="http://schemas.microsoft.com/office/drawing/2014/main" id="{E4F9AD66-5673-44CC-B54B-CEE7A1741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71" y="6424761"/>
            <a:ext cx="5041829" cy="518205"/>
          </a:xfrm>
          <a:prstGeom prst="rect">
            <a:avLst/>
          </a:prstGeom>
        </p:spPr>
      </p:pic>
    </p:spTree>
    <p:extLst>
      <p:ext uri="{BB962C8B-B14F-4D97-AF65-F5344CB8AC3E}">
        <p14:creationId xmlns:p14="http://schemas.microsoft.com/office/powerpoint/2010/main" val="41916648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14750</TotalTime>
  <Words>5289</Words>
  <Application>Microsoft Office PowerPoint</Application>
  <PresentationFormat>寬螢幕</PresentationFormat>
  <Paragraphs>399</Paragraphs>
  <Slides>37</Slides>
  <Notes>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37</vt:i4>
      </vt:variant>
    </vt:vector>
  </HeadingPairs>
  <TitlesOfParts>
    <vt:vector size="50" baseType="lpstr">
      <vt:lpstr>Alibaba-PuHuiTi-M</vt:lpstr>
      <vt:lpstr>Noto Sans CJK SC Regular</vt:lpstr>
      <vt:lpstr>PingFangSC</vt:lpstr>
      <vt:lpstr>等线</vt:lpstr>
      <vt:lpstr>等线 Light</vt:lpstr>
      <vt:lpstr>黑体</vt:lpstr>
      <vt:lpstr>Microsoft YaHei</vt:lpstr>
      <vt:lpstr>永中粗黑</vt:lpstr>
      <vt:lpstr>Agency FB</vt:lpstr>
      <vt:lpstr>Arial</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生物图腾工作站01</dc:creator>
  <cp:lastModifiedBy>鄺Bohrium</cp:lastModifiedBy>
  <cp:revision>433</cp:revision>
  <dcterms:created xsi:type="dcterms:W3CDTF">2017-08-08T06:50:00Z</dcterms:created>
  <dcterms:modified xsi:type="dcterms:W3CDTF">2020-07-24T06:03:20Z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2052-10.1.0.6929</vt:lpwstr>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自定义</vt:lpwstr>
  </property>
  <property fmtid="{D5CDD505-2E9C-101B-9397-08002B2CF9AE}" pid="10" name="ScaleCrop">
    <vt:bool>false</vt:bool>
  </property>
  <property fmtid="{D5CDD505-2E9C-101B-9397-08002B2CF9AE}" pid="11" name="ShareDoc">
    <vt:bool>false</vt:bool>
  </property>
  <property fmtid="{D5CDD505-2E9C-101B-9397-08002B2CF9AE}" pid="12" name="Slides">
    <vt:i4>7</vt:i4>
  </property>
</Properties>
</file>